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3"/>
  </p:notesMasterIdLst>
  <p:handoutMasterIdLst>
    <p:handoutMasterId r:id="rId34"/>
  </p:handoutMasterIdLst>
  <p:sldIdLst>
    <p:sldId id="271" r:id="rId5"/>
    <p:sldId id="429" r:id="rId6"/>
    <p:sldId id="364" r:id="rId7"/>
    <p:sldId id="403" r:id="rId8"/>
    <p:sldId id="406" r:id="rId9"/>
    <p:sldId id="436" r:id="rId10"/>
    <p:sldId id="438" r:id="rId11"/>
    <p:sldId id="402" r:id="rId12"/>
    <p:sldId id="408" r:id="rId13"/>
    <p:sldId id="443" r:id="rId14"/>
    <p:sldId id="439" r:id="rId15"/>
    <p:sldId id="445" r:id="rId16"/>
    <p:sldId id="369" r:id="rId17"/>
    <p:sldId id="444" r:id="rId18"/>
    <p:sldId id="446" r:id="rId19"/>
    <p:sldId id="447" r:id="rId20"/>
    <p:sldId id="412" r:id="rId21"/>
    <p:sldId id="413" r:id="rId22"/>
    <p:sldId id="440" r:id="rId23"/>
    <p:sldId id="441" r:id="rId24"/>
    <p:sldId id="442" r:id="rId25"/>
    <p:sldId id="448" r:id="rId26"/>
    <p:sldId id="450" r:id="rId27"/>
    <p:sldId id="449" r:id="rId28"/>
    <p:sldId id="451" r:id="rId29"/>
    <p:sldId id="452" r:id="rId30"/>
    <p:sldId id="453" r:id="rId31"/>
    <p:sldId id="410" r:id="rId32"/>
  </p:sldIdLst>
  <p:sldSz cx="9144000" cy="6858000" type="screen4x3"/>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429"/>
            <p14:sldId id="364"/>
            <p14:sldId id="403"/>
            <p14:sldId id="406"/>
            <p14:sldId id="436"/>
            <p14:sldId id="438"/>
            <p14:sldId id="402"/>
            <p14:sldId id="408"/>
            <p14:sldId id="443"/>
            <p14:sldId id="439"/>
            <p14:sldId id="445"/>
            <p14:sldId id="369"/>
            <p14:sldId id="444"/>
            <p14:sldId id="446"/>
            <p14:sldId id="447"/>
            <p14:sldId id="412"/>
            <p14:sldId id="413"/>
            <p14:sldId id="440"/>
            <p14:sldId id="441"/>
            <p14:sldId id="442"/>
            <p14:sldId id="448"/>
            <p14:sldId id="450"/>
            <p14:sldId id="449"/>
            <p14:sldId id="451"/>
            <p14:sldId id="452"/>
            <p14:sldId id="453"/>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autoAdjust="0"/>
    <p:restoredTop sz="91846" autoAdjust="0"/>
  </p:normalViewPr>
  <p:slideViewPr>
    <p:cSldViewPr>
      <p:cViewPr varScale="1">
        <p:scale>
          <a:sx n="103" d="100"/>
          <a:sy n="103" d="100"/>
        </p:scale>
        <p:origin x="1944" y="168"/>
      </p:cViewPr>
      <p:guideLst/>
    </p:cSldViewPr>
  </p:slideViewPr>
  <p:outlineViewPr>
    <p:cViewPr>
      <p:scale>
        <a:sx n="33" d="100"/>
        <a:sy n="33" d="100"/>
      </p:scale>
      <p:origin x="0" y="-20568"/>
    </p:cViewPr>
  </p:outlineViewPr>
  <p:notesTextViewPr>
    <p:cViewPr>
      <p:scale>
        <a:sx n="110" d="100"/>
        <a:sy n="110" d="100"/>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13/11/24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11/13/24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xampledriven.wordpress.com/2016/07/06/spring-cloud-zuul-example/"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mscharhag.com/spring/api-gateway-with-spring-cloud-zuu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www.elastic.co</a:t>
            </a:r>
            <a:r>
              <a:rPr lang="en-IN" dirty="0"/>
              <a:t>/guide/</a:t>
            </a:r>
            <a:r>
              <a:rPr lang="en-IN" dirty="0" err="1"/>
              <a:t>en</a:t>
            </a:r>
            <a:r>
              <a:rPr lang="en-IN" dirty="0"/>
              <a:t>/</a:t>
            </a:r>
            <a:r>
              <a:rPr lang="en-IN" dirty="0" err="1"/>
              <a:t>elasticsearch</a:t>
            </a:r>
            <a:r>
              <a:rPr lang="en-IN" dirty="0"/>
              <a:t>/reference/7.17/</a:t>
            </a:r>
            <a:r>
              <a:rPr lang="en-IN" dirty="0" err="1"/>
              <a:t>brew.html</a:t>
            </a:r>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10</a:t>
            </a:fld>
            <a:endParaRPr lang="en-US" altLang="en-US">
              <a:latin typeface="Times New Roman" charset="0"/>
            </a:endParaRPr>
          </a:p>
        </p:txBody>
      </p:sp>
    </p:spTree>
    <p:extLst>
      <p:ext uri="{BB962C8B-B14F-4D97-AF65-F5344CB8AC3E}">
        <p14:creationId xmlns:p14="http://schemas.microsoft.com/office/powerpoint/2010/main" val="444933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11</a:t>
            </a:fld>
            <a:endParaRPr lang="en-US" altLang="en-US">
              <a:latin typeface="Times New Roman" charset="0"/>
            </a:endParaRPr>
          </a:p>
        </p:txBody>
      </p:sp>
    </p:spTree>
    <p:extLst>
      <p:ext uri="{BB962C8B-B14F-4D97-AF65-F5344CB8AC3E}">
        <p14:creationId xmlns:p14="http://schemas.microsoft.com/office/powerpoint/2010/main" val="533611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12</a:t>
            </a:fld>
            <a:endParaRPr lang="en-US" altLang="en-US">
              <a:latin typeface="Times New Roman" charset="0"/>
            </a:endParaRPr>
          </a:p>
        </p:txBody>
      </p:sp>
    </p:spTree>
    <p:extLst>
      <p:ext uri="{BB962C8B-B14F-4D97-AF65-F5344CB8AC3E}">
        <p14:creationId xmlns:p14="http://schemas.microsoft.com/office/powerpoint/2010/main" val="37409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13</a:t>
            </a:fld>
            <a:endParaRPr lang="en-US" altLang="en-US">
              <a:latin typeface="Times New Roman" charset="0"/>
            </a:endParaRPr>
          </a:p>
        </p:txBody>
      </p:sp>
    </p:spTree>
    <p:extLst>
      <p:ext uri="{BB962C8B-B14F-4D97-AF65-F5344CB8AC3E}">
        <p14:creationId xmlns:p14="http://schemas.microsoft.com/office/powerpoint/2010/main" val="1728310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14</a:t>
            </a:fld>
            <a:endParaRPr lang="en-US" altLang="en-US">
              <a:latin typeface="Times New Roman" charset="0"/>
            </a:endParaRPr>
          </a:p>
        </p:txBody>
      </p:sp>
    </p:spTree>
    <p:extLst>
      <p:ext uri="{BB962C8B-B14F-4D97-AF65-F5344CB8AC3E}">
        <p14:creationId xmlns:p14="http://schemas.microsoft.com/office/powerpoint/2010/main" val="1076676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15</a:t>
            </a:fld>
            <a:endParaRPr lang="en-US" altLang="en-US">
              <a:latin typeface="Times New Roman" charset="0"/>
            </a:endParaRPr>
          </a:p>
        </p:txBody>
      </p:sp>
    </p:spTree>
    <p:extLst>
      <p:ext uri="{BB962C8B-B14F-4D97-AF65-F5344CB8AC3E}">
        <p14:creationId xmlns:p14="http://schemas.microsoft.com/office/powerpoint/2010/main" val="3077237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16</a:t>
            </a:fld>
            <a:endParaRPr lang="en-US" altLang="en-US">
              <a:latin typeface="Times New Roman" charset="0"/>
            </a:endParaRPr>
          </a:p>
        </p:txBody>
      </p:sp>
    </p:spTree>
    <p:extLst>
      <p:ext uri="{BB962C8B-B14F-4D97-AF65-F5344CB8AC3E}">
        <p14:creationId xmlns:p14="http://schemas.microsoft.com/office/powerpoint/2010/main" val="2094205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17</a:t>
            </a:fld>
            <a:endParaRPr lang="en-US" altLang="en-US">
              <a:latin typeface="Times New Roman" charset="0"/>
            </a:endParaRPr>
          </a:p>
        </p:txBody>
      </p:sp>
    </p:spTree>
    <p:extLst>
      <p:ext uri="{BB962C8B-B14F-4D97-AF65-F5344CB8AC3E}">
        <p14:creationId xmlns:p14="http://schemas.microsoft.com/office/powerpoint/2010/main" val="1118572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18</a:t>
            </a:fld>
            <a:endParaRPr lang="en-US" altLang="en-US">
              <a:latin typeface="Times New Roman" charset="0"/>
            </a:endParaRPr>
          </a:p>
        </p:txBody>
      </p:sp>
    </p:spTree>
    <p:extLst>
      <p:ext uri="{BB962C8B-B14F-4D97-AF65-F5344CB8AC3E}">
        <p14:creationId xmlns:p14="http://schemas.microsoft.com/office/powerpoint/2010/main" val="2655911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19</a:t>
            </a:fld>
            <a:endParaRPr lang="en-US" altLang="en-US">
              <a:latin typeface="Times New Roman" charset="0"/>
            </a:endParaRPr>
          </a:p>
        </p:txBody>
      </p:sp>
    </p:spTree>
    <p:extLst>
      <p:ext uri="{BB962C8B-B14F-4D97-AF65-F5344CB8AC3E}">
        <p14:creationId xmlns:p14="http://schemas.microsoft.com/office/powerpoint/2010/main" val="164385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www.youtube.com</a:t>
            </a:r>
            <a:r>
              <a:rPr lang="en-IN" dirty="0"/>
              <a:t>/</a:t>
            </a:r>
            <a:r>
              <a:rPr lang="en-IN" dirty="0" err="1"/>
              <a:t>playlist?list</a:t>
            </a:r>
            <a:r>
              <a:rPr lang="en-IN" dirty="0"/>
              <a:t>=PLVz2XdJiJQxxWhFkucZBoMxeYE6qTgEF8</a:t>
            </a:r>
          </a:p>
          <a:p>
            <a:endParaRPr lang="en-IN" dirty="0"/>
          </a:p>
          <a:p>
            <a:r>
              <a:rPr lang="en-IN" dirty="0"/>
              <a:t>https://</a:t>
            </a:r>
            <a:r>
              <a:rPr lang="en-IN" dirty="0" err="1"/>
              <a:t>www.youtube.com</a:t>
            </a:r>
            <a:r>
              <a:rPr lang="en-IN" dirty="0"/>
              <a:t>/</a:t>
            </a:r>
            <a:r>
              <a:rPr lang="en-IN" dirty="0" err="1"/>
              <a:t>watch?v</a:t>
            </a:r>
            <a:r>
              <a:rPr lang="en-IN" dirty="0"/>
              <a:t>=lh1oQHXVSc0&amp;list=PLSVW22jAG8pBnhAdq9S8BpLnZ0_jVBj0c</a:t>
            </a:r>
          </a:p>
          <a:p>
            <a:endParaRPr lang="en-IN" dirty="0"/>
          </a:p>
          <a:p>
            <a:r>
              <a:rPr lang="en-IN" dirty="0"/>
              <a:t>https://</a:t>
            </a:r>
            <a:r>
              <a:rPr lang="en-IN" dirty="0" err="1"/>
              <a:t>www.youtube.com</a:t>
            </a:r>
            <a:r>
              <a:rPr lang="en-IN" dirty="0"/>
              <a:t>/</a:t>
            </a:r>
            <a:r>
              <a:rPr lang="en-IN" dirty="0" err="1"/>
              <a:t>playlist?list</a:t>
            </a:r>
            <a:r>
              <a:rPr lang="en-IN" dirty="0"/>
              <a:t>=PLVz2XdJiJQxynOpTm0DuufOkfWHNamJsF</a:t>
            </a:r>
          </a:p>
          <a:p>
            <a:endParaRPr lang="en-IN" dirty="0"/>
          </a:p>
          <a:p>
            <a:r>
              <a:rPr lang="en-IN" dirty="0"/>
              <a:t>https://</a:t>
            </a:r>
            <a:r>
              <a:rPr lang="en-IN" dirty="0" err="1"/>
              <a:t>www.youtube.com</a:t>
            </a:r>
            <a:r>
              <a:rPr lang="en-IN" dirty="0"/>
              <a:t>/</a:t>
            </a:r>
            <a:r>
              <a:rPr lang="en-IN" dirty="0" err="1"/>
              <a:t>watch?v</a:t>
            </a:r>
            <a:r>
              <a:rPr lang="en-IN" dirty="0"/>
              <a:t>=UgirTJiBkV4</a:t>
            </a:r>
          </a:p>
          <a:p>
            <a:endParaRPr lang="en-IN" dirty="0"/>
          </a:p>
          <a:p>
            <a:r>
              <a:rPr lang="en-IN" dirty="0"/>
              <a:t>https://</a:t>
            </a:r>
            <a:r>
              <a:rPr lang="en-IN" dirty="0" err="1"/>
              <a:t>wankhedeshubham.medium.com</a:t>
            </a:r>
            <a:r>
              <a:rPr lang="en-IN" dirty="0"/>
              <a:t>/spring-cloud-gateway-pre-and-post-global-filter-global-request-and-response-filter-1378bac33c0e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solidFill>
                  <a:srgbClr val="8C8C8C"/>
                </a:solidFill>
                <a:effectLst/>
              </a:rPr>
              <a:t>//        </a:t>
            </a:r>
            <a:r>
              <a:rPr lang="en-IN" i="1" dirty="0" err="1">
                <a:solidFill>
                  <a:srgbClr val="8C8C8C"/>
                </a:solidFill>
                <a:effectLst/>
              </a:rPr>
              <a:t>http.csrf</a:t>
            </a:r>
            <a:r>
              <a:rPr lang="en-IN" i="1" dirty="0">
                <a:solidFill>
                  <a:srgbClr val="8C8C8C"/>
                </a:solidFill>
                <a:effectLst/>
              </a:rPr>
              <a:t>(</a:t>
            </a:r>
            <a:r>
              <a:rPr lang="en-IN" i="1" dirty="0" err="1">
                <a:solidFill>
                  <a:srgbClr val="8C8C8C"/>
                </a:solidFill>
                <a:effectLst/>
              </a:rPr>
              <a:t>AbstractHttpConfigurer</a:t>
            </a:r>
            <a:r>
              <a:rPr lang="en-IN" i="1" dirty="0">
                <a:solidFill>
                  <a:srgbClr val="8C8C8C"/>
                </a:solidFill>
                <a:effectLst/>
              </a:rPr>
              <a:t>::disable)</a:t>
            </a:r>
            <a:br>
              <a:rPr lang="en-IN" i="1" dirty="0">
                <a:solidFill>
                  <a:srgbClr val="8C8C8C"/>
                </a:solidFill>
                <a:effectLst/>
              </a:rPr>
            </a:br>
            <a:r>
              <a:rPr lang="en-IN" i="1" dirty="0">
                <a:solidFill>
                  <a:srgbClr val="8C8C8C"/>
                </a:solidFill>
                <a:effectLst/>
              </a:rPr>
              <a:t>//                .</a:t>
            </a:r>
            <a:r>
              <a:rPr lang="en-IN" i="1" dirty="0" err="1">
                <a:solidFill>
                  <a:srgbClr val="8C8C8C"/>
                </a:solidFill>
                <a:effectLst/>
              </a:rPr>
              <a:t>authorizeHttpRequests</a:t>
            </a:r>
            <a:r>
              <a:rPr lang="en-IN" i="1" dirty="0">
                <a:solidFill>
                  <a:srgbClr val="8C8C8C"/>
                </a:solidFill>
                <a:effectLst/>
              </a:rPr>
              <a:t>(request -&gt; </a:t>
            </a:r>
            <a:r>
              <a:rPr lang="en-IN" i="1" dirty="0" err="1">
                <a:solidFill>
                  <a:srgbClr val="8C8C8C"/>
                </a:solidFill>
                <a:effectLst/>
              </a:rPr>
              <a:t>request.requestMatchers</a:t>
            </a:r>
            <a:r>
              <a:rPr lang="en-IN" i="1" dirty="0">
                <a:solidFill>
                  <a:srgbClr val="8C8C8C"/>
                </a:solidFill>
                <a:effectLst/>
              </a:rPr>
              <a:t>("/</a:t>
            </a:r>
            <a:r>
              <a:rPr lang="en-IN" i="1" dirty="0" err="1">
                <a:solidFill>
                  <a:srgbClr val="8C8C8C"/>
                </a:solidFill>
                <a:effectLst/>
              </a:rPr>
              <a:t>api</a:t>
            </a:r>
            <a:r>
              <a:rPr lang="en-IN" i="1" dirty="0">
                <a:solidFill>
                  <a:srgbClr val="8C8C8C"/>
                </a:solidFill>
                <a:effectLst/>
              </a:rPr>
              <a:t>/v1/auth/**")</a:t>
            </a:r>
            <a:br>
              <a:rPr lang="en-IN" i="1" dirty="0">
                <a:solidFill>
                  <a:srgbClr val="8C8C8C"/>
                </a:solidFill>
                <a:effectLst/>
              </a:rPr>
            </a:br>
            <a:r>
              <a:rPr lang="en-IN" i="1" dirty="0">
                <a:solidFill>
                  <a:srgbClr val="8C8C8C"/>
                </a:solidFill>
                <a:effectLst/>
              </a:rPr>
              <a:t>//                        .</a:t>
            </a:r>
            <a:r>
              <a:rPr lang="en-IN" i="1" dirty="0" err="1">
                <a:solidFill>
                  <a:srgbClr val="8C8C8C"/>
                </a:solidFill>
                <a:effectLst/>
              </a:rPr>
              <a:t>permitAll</a:t>
            </a:r>
            <a:r>
              <a:rPr lang="en-IN" i="1" dirty="0">
                <a:solidFill>
                  <a:srgbClr val="8C8C8C"/>
                </a:solidFill>
                <a:effectLst/>
              </a:rPr>
              <a:t>().</a:t>
            </a:r>
            <a:r>
              <a:rPr lang="en-IN" i="1" dirty="0" err="1">
                <a:solidFill>
                  <a:srgbClr val="8C8C8C"/>
                </a:solidFill>
                <a:effectLst/>
              </a:rPr>
              <a:t>anyRequest</a:t>
            </a:r>
            <a:r>
              <a:rPr lang="en-IN" i="1" dirty="0">
                <a:solidFill>
                  <a:srgbClr val="8C8C8C"/>
                </a:solidFill>
                <a:effectLst/>
              </a:rPr>
              <a:t>().authenticated())</a:t>
            </a:r>
            <a:br>
              <a:rPr lang="en-IN" i="1" dirty="0">
                <a:solidFill>
                  <a:srgbClr val="8C8C8C"/>
                </a:solidFill>
                <a:effectLst/>
              </a:rPr>
            </a:br>
            <a:r>
              <a:rPr lang="en-IN" i="1" dirty="0">
                <a:solidFill>
                  <a:srgbClr val="8C8C8C"/>
                </a:solidFill>
                <a:effectLst/>
              </a:rPr>
              <a:t>//                .</a:t>
            </a:r>
            <a:r>
              <a:rPr lang="en-IN" i="1" dirty="0" err="1">
                <a:solidFill>
                  <a:srgbClr val="8C8C8C"/>
                </a:solidFill>
                <a:effectLst/>
              </a:rPr>
              <a:t>sessionManagement</a:t>
            </a:r>
            <a:r>
              <a:rPr lang="en-IN" i="1" dirty="0">
                <a:solidFill>
                  <a:srgbClr val="8C8C8C"/>
                </a:solidFill>
                <a:effectLst/>
              </a:rPr>
              <a:t>(manager -&gt; </a:t>
            </a:r>
            <a:r>
              <a:rPr lang="en-IN" i="1" dirty="0" err="1">
                <a:solidFill>
                  <a:srgbClr val="8C8C8C"/>
                </a:solidFill>
                <a:effectLst/>
              </a:rPr>
              <a:t>manager.sessionCreationPolicy</a:t>
            </a:r>
            <a:r>
              <a:rPr lang="en-IN" i="1" dirty="0">
                <a:solidFill>
                  <a:srgbClr val="8C8C8C"/>
                </a:solidFill>
                <a:effectLst/>
              </a:rPr>
              <a:t>(STATELESS))</a:t>
            </a:r>
            <a:br>
              <a:rPr lang="en-IN" i="1" dirty="0">
                <a:solidFill>
                  <a:srgbClr val="8C8C8C"/>
                </a:solidFill>
                <a:effectLst/>
              </a:rPr>
            </a:br>
            <a:r>
              <a:rPr lang="en-IN" i="1" dirty="0">
                <a:solidFill>
                  <a:srgbClr val="8C8C8C"/>
                </a:solidFill>
                <a:effectLst/>
              </a:rPr>
              <a:t>//                .</a:t>
            </a:r>
            <a:r>
              <a:rPr lang="en-IN" i="1" dirty="0" err="1">
                <a:solidFill>
                  <a:srgbClr val="8C8C8C"/>
                </a:solidFill>
                <a:effectLst/>
              </a:rPr>
              <a:t>authenticationProvider</a:t>
            </a:r>
            <a:r>
              <a:rPr lang="en-IN" i="1" dirty="0">
                <a:solidFill>
                  <a:srgbClr val="8C8C8C"/>
                </a:solidFill>
                <a:effectLst/>
              </a:rPr>
              <a:t>(</a:t>
            </a:r>
            <a:r>
              <a:rPr lang="en-IN" i="1" dirty="0" err="1">
                <a:solidFill>
                  <a:srgbClr val="8C8C8C"/>
                </a:solidFill>
                <a:effectLst/>
              </a:rPr>
              <a:t>authenticationProvider</a:t>
            </a:r>
            <a:r>
              <a:rPr lang="en-IN" i="1" dirty="0">
                <a:solidFill>
                  <a:srgbClr val="8C8C8C"/>
                </a:solidFill>
                <a:effectLst/>
              </a:rPr>
              <a:t>()).</a:t>
            </a:r>
            <a:r>
              <a:rPr lang="en-IN" i="1" dirty="0" err="1">
                <a:solidFill>
                  <a:srgbClr val="8C8C8C"/>
                </a:solidFill>
                <a:effectLst/>
              </a:rPr>
              <a:t>addFilterBefore</a:t>
            </a:r>
            <a:r>
              <a:rPr lang="en-IN" i="1" dirty="0">
                <a:solidFill>
                  <a:srgbClr val="8C8C8C"/>
                </a:solidFill>
                <a:effectLst/>
              </a:rPr>
              <a:t>(</a:t>
            </a:r>
            <a:br>
              <a:rPr lang="en-IN" i="1" dirty="0">
                <a:solidFill>
                  <a:srgbClr val="8C8C8C"/>
                </a:solidFill>
                <a:effectLst/>
              </a:rPr>
            </a:br>
            <a:r>
              <a:rPr lang="en-IN" i="1" dirty="0">
                <a:solidFill>
                  <a:srgbClr val="8C8C8C"/>
                </a:solidFill>
                <a:effectLst/>
              </a:rPr>
              <a:t>//                        </a:t>
            </a:r>
            <a:r>
              <a:rPr lang="en-IN" i="1" dirty="0" err="1">
                <a:solidFill>
                  <a:srgbClr val="8C8C8C"/>
                </a:solidFill>
                <a:effectLst/>
              </a:rPr>
              <a:t>jwtAuthenticationFilter</a:t>
            </a:r>
            <a:r>
              <a:rPr lang="en-IN" i="1" dirty="0">
                <a:solidFill>
                  <a:srgbClr val="8C8C8C"/>
                </a:solidFill>
                <a:effectLst/>
              </a:rPr>
              <a:t>, </a:t>
            </a:r>
            <a:r>
              <a:rPr lang="en-IN" i="1" dirty="0" err="1">
                <a:solidFill>
                  <a:srgbClr val="8C8C8C"/>
                </a:solidFill>
                <a:effectLst/>
              </a:rPr>
              <a:t>UsernamePasswordAuthenticationFilter.class</a:t>
            </a:r>
            <a:r>
              <a:rPr lang="en-IN" i="1" dirty="0">
                <a:solidFill>
                  <a:srgbClr val="8C8C8C"/>
                </a:solidFill>
                <a:effectLst/>
              </a:rPr>
              <a:t>);</a:t>
            </a:r>
            <a:br>
              <a:rPr lang="en-IN" i="1" dirty="0">
                <a:solidFill>
                  <a:srgbClr val="8C8C8C"/>
                </a:solidFill>
                <a:effectLst/>
              </a:rPr>
            </a:br>
            <a:r>
              <a:rPr lang="en-IN" i="1" dirty="0">
                <a:solidFill>
                  <a:srgbClr val="8C8C8C"/>
                </a:solidFill>
                <a:effectLst/>
              </a:rPr>
              <a:t>//        return </a:t>
            </a:r>
            <a:r>
              <a:rPr lang="en-IN" i="1" dirty="0" err="1">
                <a:solidFill>
                  <a:srgbClr val="8C8C8C"/>
                </a:solidFill>
                <a:effectLst/>
              </a:rPr>
              <a:t>http.build</a:t>
            </a:r>
            <a:r>
              <a:rPr lang="en-IN" i="1" dirty="0">
                <a:solidFill>
                  <a:srgbClr val="8C8C8C"/>
                </a:solidFill>
                <a:effectLst/>
              </a:rPr>
              <a:t>();</a:t>
            </a:r>
            <a:endParaRPr lang="en-IN" dirty="0">
              <a:solidFill>
                <a:srgbClr val="080808"/>
              </a:solidFill>
              <a:effectLst/>
            </a:endParaRP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1757865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20</a:t>
            </a:fld>
            <a:endParaRPr lang="en-US" altLang="en-US">
              <a:latin typeface="Times New Roman" charset="0"/>
            </a:endParaRPr>
          </a:p>
        </p:txBody>
      </p:sp>
    </p:spTree>
    <p:extLst>
      <p:ext uri="{BB962C8B-B14F-4D97-AF65-F5344CB8AC3E}">
        <p14:creationId xmlns:p14="http://schemas.microsoft.com/office/powerpoint/2010/main" val="2559160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anjireddy-kata.medium.com</a:t>
            </a:r>
            <a:r>
              <a:rPr lang="en-US" sz="1200" b="0" i="0" kern="1200" dirty="0">
                <a:solidFill>
                  <a:schemeClr val="tx1"/>
                </a:solidFill>
                <a:effectLst/>
                <a:latin typeface="+mn-lt"/>
                <a:ea typeface="+mn-ea"/>
                <a:cs typeface="+mn-cs"/>
              </a:rPr>
              <a:t>/api-gateway-pattern-in-microservices-spring-cloud-api-gateway-85d7f0576af6</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21</a:t>
            </a:fld>
            <a:endParaRPr lang="en-US" altLang="en-US">
              <a:latin typeface="Times New Roman" charset="0"/>
            </a:endParaRPr>
          </a:p>
        </p:txBody>
      </p:sp>
    </p:spTree>
    <p:extLst>
      <p:ext uri="{BB962C8B-B14F-4D97-AF65-F5344CB8AC3E}">
        <p14:creationId xmlns:p14="http://schemas.microsoft.com/office/powerpoint/2010/main" val="3747235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anjireddy-kata.medium.com</a:t>
            </a:r>
            <a:r>
              <a:rPr lang="en-US" sz="1200" b="0" i="0" kern="1200" dirty="0">
                <a:solidFill>
                  <a:schemeClr val="tx1"/>
                </a:solidFill>
                <a:effectLst/>
                <a:latin typeface="+mn-lt"/>
                <a:ea typeface="+mn-ea"/>
                <a:cs typeface="+mn-cs"/>
              </a:rPr>
              <a:t>/api-gateway-pattern-in-microservices-spring-cloud-api-gateway-85d7f0576af6</a:t>
            </a:r>
          </a:p>
          <a:p>
            <a:pPr marL="342900" indent="-342900">
              <a:buFont typeface="Arial" charset="0"/>
              <a:buChar char="•"/>
            </a:pPr>
            <a:endParaRPr lang="en-US" altLang="en-US" sz="1200" b="0" i="0" kern="1200" dirty="0">
              <a:solidFill>
                <a:schemeClr val="tx1"/>
              </a:solidFill>
              <a:effectLst/>
              <a:latin typeface="+mn-lt"/>
              <a:ea typeface="+mn-ea"/>
              <a:cs typeface="+mn-cs"/>
            </a:endParaRPr>
          </a:p>
          <a:p>
            <a:pPr marL="342900" indent="-342900">
              <a:buFont typeface="Arial" charset="0"/>
              <a:buChar char="•"/>
            </a:pPr>
            <a:r>
              <a:rPr lang="en-US" altLang="en-US" sz="1200" dirty="0"/>
              <a:t>https://</a:t>
            </a:r>
            <a:r>
              <a:rPr lang="en-US" altLang="en-US" sz="1200" dirty="0" err="1"/>
              <a:t>anjireddy-kata.medium.com</a:t>
            </a:r>
            <a:r>
              <a:rPr lang="en-US" altLang="en-US" sz="1200" dirty="0"/>
              <a:t>/spring-cloud-gateway-dynamic-route-configuration-and-loading-from-the-datastore-a0637e6bd9b4</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22</a:t>
            </a:fld>
            <a:endParaRPr lang="en-US" altLang="en-US">
              <a:latin typeface="Times New Roman" charset="0"/>
            </a:endParaRPr>
          </a:p>
        </p:txBody>
      </p:sp>
    </p:spTree>
    <p:extLst>
      <p:ext uri="{BB962C8B-B14F-4D97-AF65-F5344CB8AC3E}">
        <p14:creationId xmlns:p14="http://schemas.microsoft.com/office/powerpoint/2010/main" val="1398512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anjireddy-kata.medium.com</a:t>
            </a:r>
            <a:r>
              <a:rPr lang="en-US" sz="1200" b="0" i="0" kern="1200" dirty="0">
                <a:solidFill>
                  <a:schemeClr val="tx1"/>
                </a:solidFill>
                <a:effectLst/>
                <a:latin typeface="+mn-lt"/>
                <a:ea typeface="+mn-ea"/>
                <a:cs typeface="+mn-cs"/>
              </a:rPr>
              <a:t>/api-gateway-pattern-in-microservices-spring-cloud-api-gateway-85d7f0576af6</a:t>
            </a:r>
          </a:p>
          <a:p>
            <a:pPr marL="342900" indent="-342900">
              <a:buFont typeface="Arial" charset="0"/>
              <a:buChar char="•"/>
            </a:pPr>
            <a:endParaRPr lang="en-US" altLang="en-US" sz="1200" b="0" i="0" kern="1200" dirty="0">
              <a:solidFill>
                <a:schemeClr val="tx1"/>
              </a:solidFill>
              <a:effectLst/>
              <a:latin typeface="+mn-lt"/>
              <a:ea typeface="+mn-ea"/>
              <a:cs typeface="+mn-cs"/>
            </a:endParaRPr>
          </a:p>
          <a:p>
            <a:pPr marL="342900" indent="-342900">
              <a:buFont typeface="Arial" charset="0"/>
              <a:buChar char="•"/>
            </a:pPr>
            <a:r>
              <a:rPr lang="en-US" altLang="en-US" sz="1200" dirty="0"/>
              <a:t>https://</a:t>
            </a:r>
            <a:r>
              <a:rPr lang="en-US" altLang="en-US" sz="1200" dirty="0" err="1"/>
              <a:t>anjireddy-kata.medium.com</a:t>
            </a:r>
            <a:r>
              <a:rPr lang="en-US" altLang="en-US" sz="1200" dirty="0"/>
              <a:t>/spring-cloud-gateway-dynamic-route-configuration-and-loading-from-the-datastore-a0637e6bd9b4</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23</a:t>
            </a:fld>
            <a:endParaRPr lang="en-US" altLang="en-US">
              <a:latin typeface="Times New Roman" charset="0"/>
            </a:endParaRPr>
          </a:p>
        </p:txBody>
      </p:sp>
    </p:spTree>
    <p:extLst>
      <p:ext uri="{BB962C8B-B14F-4D97-AF65-F5344CB8AC3E}">
        <p14:creationId xmlns:p14="http://schemas.microsoft.com/office/powerpoint/2010/main" val="3406612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IN" b="0" i="0" dirty="0">
                <a:solidFill>
                  <a:srgbClr val="191E1E"/>
                </a:solidFill>
                <a:effectLst/>
                <a:latin typeface="-apple-system"/>
              </a:rPr>
              <a:t>The </a:t>
            </a:r>
            <a:r>
              <a:rPr lang="en-IN" dirty="0" err="1"/>
              <a:t>RewritePath</a:t>
            </a:r>
            <a:r>
              <a:rPr lang="en-IN" b="0" i="0" dirty="0">
                <a:solidFill>
                  <a:srgbClr val="191E1E"/>
                </a:solidFill>
                <a:effectLst/>
                <a:latin typeface="-apple-system"/>
              </a:rPr>
              <a:t> </a:t>
            </a:r>
            <a:r>
              <a:rPr lang="en-IN" dirty="0" err="1"/>
              <a:t>GatewayFilter</a:t>
            </a:r>
            <a:r>
              <a:rPr lang="en-IN" b="0" i="0" dirty="0">
                <a:solidFill>
                  <a:srgbClr val="191E1E"/>
                </a:solidFill>
                <a:effectLst/>
                <a:latin typeface="-apple-system"/>
              </a:rPr>
              <a:t> factory takes a path </a:t>
            </a:r>
            <a:r>
              <a:rPr lang="en-IN" dirty="0" err="1"/>
              <a:t>regexp</a:t>
            </a:r>
            <a:r>
              <a:rPr lang="en-IN" b="0" i="0" dirty="0">
                <a:solidFill>
                  <a:srgbClr val="191E1E"/>
                </a:solidFill>
                <a:effectLst/>
                <a:latin typeface="-apple-system"/>
              </a:rPr>
              <a:t> parameter and a </a:t>
            </a:r>
            <a:r>
              <a:rPr lang="en-IN" dirty="0"/>
              <a:t>replacement</a:t>
            </a:r>
            <a:r>
              <a:rPr lang="en-IN" b="0" i="0" dirty="0">
                <a:solidFill>
                  <a:srgbClr val="191E1E"/>
                </a:solidFill>
                <a:effectLst/>
                <a:latin typeface="-apple-system"/>
              </a:rPr>
              <a:t> parameter. This uses Java regular expressions for a flexible way to rewrite the request path</a:t>
            </a:r>
          </a:p>
          <a:p>
            <a:pPr marL="342900" indent="-342900">
              <a:buFont typeface="Arial" charset="0"/>
              <a:buChar char="•"/>
            </a:pPr>
            <a:r>
              <a:rPr lang="en-IN" b="0" i="0" dirty="0">
                <a:solidFill>
                  <a:srgbClr val="191E1E"/>
                </a:solidFill>
                <a:effectLst/>
                <a:latin typeface="-apple-system"/>
              </a:rPr>
              <a:t>For a request path of </a:t>
            </a:r>
            <a:r>
              <a:rPr lang="en-IN" dirty="0"/>
              <a:t>/red/blue</a:t>
            </a:r>
            <a:r>
              <a:rPr lang="en-IN" b="0" i="0" dirty="0">
                <a:solidFill>
                  <a:srgbClr val="191E1E"/>
                </a:solidFill>
                <a:effectLst/>
                <a:latin typeface="-apple-system"/>
              </a:rPr>
              <a:t>, this sets the path to </a:t>
            </a:r>
            <a:r>
              <a:rPr lang="en-IN" dirty="0"/>
              <a:t>/blue</a:t>
            </a:r>
            <a:r>
              <a:rPr lang="en-IN" b="0" i="0" dirty="0">
                <a:solidFill>
                  <a:srgbClr val="191E1E"/>
                </a:solidFill>
                <a:effectLst/>
                <a:latin typeface="-apple-system"/>
              </a:rPr>
              <a:t> before making the downstream request. Note that the </a:t>
            </a:r>
            <a:r>
              <a:rPr lang="en-IN" dirty="0"/>
              <a:t>$</a:t>
            </a:r>
            <a:r>
              <a:rPr lang="en-IN" b="0" i="0" dirty="0">
                <a:solidFill>
                  <a:srgbClr val="191E1E"/>
                </a:solidFill>
                <a:effectLst/>
                <a:latin typeface="-apple-system"/>
              </a:rPr>
              <a:t> should be replaced with </a:t>
            </a:r>
            <a:r>
              <a:rPr lang="en-IN" dirty="0"/>
              <a:t>$\</a:t>
            </a:r>
            <a:r>
              <a:rPr lang="en-IN" b="0" i="0" dirty="0">
                <a:solidFill>
                  <a:srgbClr val="191E1E"/>
                </a:solidFill>
                <a:effectLst/>
                <a:latin typeface="-apple-system"/>
              </a:rPr>
              <a:t> because of the YAML specification.</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24</a:t>
            </a:fld>
            <a:endParaRPr lang="en-US" altLang="en-US">
              <a:latin typeface="Times New Roman" charset="0"/>
            </a:endParaRPr>
          </a:p>
        </p:txBody>
      </p:sp>
    </p:spTree>
    <p:extLst>
      <p:ext uri="{BB962C8B-B14F-4D97-AF65-F5344CB8AC3E}">
        <p14:creationId xmlns:p14="http://schemas.microsoft.com/office/powerpoint/2010/main" val="3644109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IN" b="0" i="0" dirty="0">
                <a:solidFill>
                  <a:srgbClr val="191E1E"/>
                </a:solidFill>
                <a:effectLst/>
                <a:latin typeface="-apple-system"/>
              </a:rPr>
              <a:t>The </a:t>
            </a:r>
            <a:r>
              <a:rPr lang="en-IN" dirty="0" err="1"/>
              <a:t>RewritePath</a:t>
            </a:r>
            <a:r>
              <a:rPr lang="en-IN" b="0" i="0" dirty="0">
                <a:solidFill>
                  <a:srgbClr val="191E1E"/>
                </a:solidFill>
                <a:effectLst/>
                <a:latin typeface="-apple-system"/>
              </a:rPr>
              <a:t> </a:t>
            </a:r>
            <a:r>
              <a:rPr lang="en-IN" dirty="0" err="1"/>
              <a:t>GatewayFilter</a:t>
            </a:r>
            <a:r>
              <a:rPr lang="en-IN" b="0" i="0" dirty="0">
                <a:solidFill>
                  <a:srgbClr val="191E1E"/>
                </a:solidFill>
                <a:effectLst/>
                <a:latin typeface="-apple-system"/>
              </a:rPr>
              <a:t> factory takes a path </a:t>
            </a:r>
            <a:r>
              <a:rPr lang="en-IN" dirty="0" err="1"/>
              <a:t>regexp</a:t>
            </a:r>
            <a:r>
              <a:rPr lang="en-IN" b="0" i="0" dirty="0">
                <a:solidFill>
                  <a:srgbClr val="191E1E"/>
                </a:solidFill>
                <a:effectLst/>
                <a:latin typeface="-apple-system"/>
              </a:rPr>
              <a:t> parameter and a </a:t>
            </a:r>
            <a:r>
              <a:rPr lang="en-IN" dirty="0"/>
              <a:t>replacement</a:t>
            </a:r>
            <a:r>
              <a:rPr lang="en-IN" b="0" i="0" dirty="0">
                <a:solidFill>
                  <a:srgbClr val="191E1E"/>
                </a:solidFill>
                <a:effectLst/>
                <a:latin typeface="-apple-system"/>
              </a:rPr>
              <a:t> parameter. This uses Java regular expressions for a flexible way to rewrite the request path</a:t>
            </a:r>
          </a:p>
          <a:p>
            <a:pPr marL="342900" indent="-342900">
              <a:buFont typeface="Arial" charset="0"/>
              <a:buChar char="•"/>
            </a:pPr>
            <a:r>
              <a:rPr lang="en-IN" b="0" i="0" dirty="0">
                <a:solidFill>
                  <a:srgbClr val="191E1E"/>
                </a:solidFill>
                <a:effectLst/>
                <a:latin typeface="-apple-system"/>
              </a:rPr>
              <a:t>For a request path of </a:t>
            </a:r>
            <a:r>
              <a:rPr lang="en-IN" dirty="0"/>
              <a:t>/red/blue</a:t>
            </a:r>
            <a:r>
              <a:rPr lang="en-IN" b="0" i="0" dirty="0">
                <a:solidFill>
                  <a:srgbClr val="191E1E"/>
                </a:solidFill>
                <a:effectLst/>
                <a:latin typeface="-apple-system"/>
              </a:rPr>
              <a:t>, this sets the path to </a:t>
            </a:r>
            <a:r>
              <a:rPr lang="en-IN" dirty="0"/>
              <a:t>/blue</a:t>
            </a:r>
            <a:r>
              <a:rPr lang="en-IN" b="0" i="0" dirty="0">
                <a:solidFill>
                  <a:srgbClr val="191E1E"/>
                </a:solidFill>
                <a:effectLst/>
                <a:latin typeface="-apple-system"/>
              </a:rPr>
              <a:t> before making the downstream request. Note that the </a:t>
            </a:r>
            <a:r>
              <a:rPr lang="en-IN" dirty="0"/>
              <a:t>$</a:t>
            </a:r>
            <a:r>
              <a:rPr lang="en-IN" b="0" i="0" dirty="0">
                <a:solidFill>
                  <a:srgbClr val="191E1E"/>
                </a:solidFill>
                <a:effectLst/>
                <a:latin typeface="-apple-system"/>
              </a:rPr>
              <a:t> should be replaced with </a:t>
            </a:r>
            <a:r>
              <a:rPr lang="en-IN" dirty="0"/>
              <a:t>$\</a:t>
            </a:r>
            <a:r>
              <a:rPr lang="en-IN" b="0" i="0" dirty="0">
                <a:solidFill>
                  <a:srgbClr val="191E1E"/>
                </a:solidFill>
                <a:effectLst/>
                <a:latin typeface="-apple-system"/>
              </a:rPr>
              <a:t> because of the YAML specification.</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25</a:t>
            </a:fld>
            <a:endParaRPr lang="en-US" altLang="en-US">
              <a:latin typeface="Times New Roman" charset="0"/>
            </a:endParaRPr>
          </a:p>
        </p:txBody>
      </p:sp>
    </p:spTree>
    <p:extLst>
      <p:ext uri="{BB962C8B-B14F-4D97-AF65-F5344CB8AC3E}">
        <p14:creationId xmlns:p14="http://schemas.microsoft.com/office/powerpoint/2010/main" val="2093760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IN" b="0" i="0" dirty="0">
                <a:solidFill>
                  <a:srgbClr val="191E1E"/>
                </a:solidFill>
                <a:effectLst/>
                <a:latin typeface="-apple-system"/>
              </a:rPr>
              <a:t>https://</a:t>
            </a:r>
            <a:r>
              <a:rPr lang="en-IN" b="0" i="0" dirty="0" err="1">
                <a:solidFill>
                  <a:srgbClr val="191E1E"/>
                </a:solidFill>
                <a:effectLst/>
                <a:latin typeface="-apple-system"/>
              </a:rPr>
              <a:t>medium.com</a:t>
            </a:r>
            <a:r>
              <a:rPr lang="en-IN" b="0" i="0" dirty="0">
                <a:solidFill>
                  <a:srgbClr val="191E1E"/>
                </a:solidFill>
                <a:effectLst/>
                <a:latin typeface="-apple-system"/>
              </a:rPr>
              <a:t>/spring-boot/spring-cloud-api-gateway-filters-fca80f96fd26</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26</a:t>
            </a:fld>
            <a:endParaRPr lang="en-US" altLang="en-US">
              <a:latin typeface="Times New Roman" charset="0"/>
            </a:endParaRPr>
          </a:p>
        </p:txBody>
      </p:sp>
    </p:spTree>
    <p:extLst>
      <p:ext uri="{BB962C8B-B14F-4D97-AF65-F5344CB8AC3E}">
        <p14:creationId xmlns:p14="http://schemas.microsoft.com/office/powerpoint/2010/main" val="1194273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IN" b="0" i="0" dirty="0">
                <a:solidFill>
                  <a:srgbClr val="191E1E"/>
                </a:solidFill>
                <a:effectLst/>
                <a:latin typeface="-apple-system"/>
              </a:rPr>
              <a:t>https://</a:t>
            </a:r>
            <a:r>
              <a:rPr lang="en-IN" b="0" i="0" dirty="0" err="1">
                <a:solidFill>
                  <a:srgbClr val="191E1E"/>
                </a:solidFill>
                <a:effectLst/>
                <a:latin typeface="-apple-system"/>
              </a:rPr>
              <a:t>medium.com</a:t>
            </a:r>
            <a:r>
              <a:rPr lang="en-IN" b="0" i="0" dirty="0">
                <a:solidFill>
                  <a:srgbClr val="191E1E"/>
                </a:solidFill>
                <a:effectLst/>
                <a:latin typeface="-apple-system"/>
              </a:rPr>
              <a:t>/spring-boot/spring-cloud-api-gateway-filters-fca80f96fd26</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27</a:t>
            </a:fld>
            <a:endParaRPr lang="en-US" altLang="en-US">
              <a:latin typeface="Times New Roman" charset="0"/>
            </a:endParaRPr>
          </a:p>
        </p:txBody>
      </p:sp>
    </p:spTree>
    <p:extLst>
      <p:ext uri="{BB962C8B-B14F-4D97-AF65-F5344CB8AC3E}">
        <p14:creationId xmlns:p14="http://schemas.microsoft.com/office/powerpoint/2010/main" val="3465246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28</a:t>
            </a:fld>
            <a:endParaRPr lang="en-US" altLang="en-US">
              <a:latin typeface="Times New Roman" charset="0"/>
            </a:endParaRPr>
          </a:p>
        </p:txBody>
      </p:sp>
    </p:spTree>
    <p:extLst>
      <p:ext uri="{BB962C8B-B14F-4D97-AF65-F5344CB8AC3E}">
        <p14:creationId xmlns:p14="http://schemas.microsoft.com/office/powerpoint/2010/main" val="85927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err="1">
                <a:solidFill>
                  <a:schemeClr val="tx1"/>
                </a:solidFill>
                <a:effectLst/>
                <a:latin typeface="+mn-lt"/>
                <a:ea typeface="+mn-ea"/>
                <a:cs typeface="+mn-cs"/>
              </a:rPr>
              <a:t>magine</a:t>
            </a:r>
            <a:r>
              <a:rPr lang="en-US" sz="1200" b="0" i="0" kern="1200" dirty="0">
                <a:solidFill>
                  <a:schemeClr val="tx1"/>
                </a:solidFill>
                <a:effectLst/>
                <a:latin typeface="+mn-lt"/>
                <a:ea typeface="+mn-ea"/>
                <a:cs typeface="+mn-cs"/>
              </a:rPr>
              <a:t> a scenario in which you have to implement a UI for a complex CRM (Customer Relationship Management) application. In order to populate different portions of this UI and perform different user operations, you may have to invoke dozens of microservices. Also, UI has to be aware of the network locations (host and port) of all these microservices. In addition, if the network location of a microservice changes (which tends to happen quite frequently in cloud), UI will also have to be updated. To state the obvious, it’s a very bad design.</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a:t>
            </a:fld>
            <a:endParaRPr lang="en-US" altLang="en-US">
              <a:latin typeface="Times New Roman" charset="0"/>
            </a:endParaRPr>
          </a:p>
        </p:txBody>
      </p:sp>
    </p:spTree>
    <p:extLst>
      <p:ext uri="{BB962C8B-B14F-4D97-AF65-F5344CB8AC3E}">
        <p14:creationId xmlns:p14="http://schemas.microsoft.com/office/powerpoint/2010/main" val="619037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a:t>
            </a:fld>
            <a:endParaRPr lang="en-US" altLang="en-US">
              <a:latin typeface="Times New Roman" charset="0"/>
            </a:endParaRPr>
          </a:p>
        </p:txBody>
      </p:sp>
    </p:spTree>
    <p:extLst>
      <p:ext uri="{BB962C8B-B14F-4D97-AF65-F5344CB8AC3E}">
        <p14:creationId xmlns:p14="http://schemas.microsoft.com/office/powerpoint/2010/main" val="3986355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a:t>
            </a:fld>
            <a:endParaRPr lang="en-US" altLang="en-US">
              <a:latin typeface="Times New Roman" charset="0"/>
            </a:endParaRPr>
          </a:p>
        </p:txBody>
      </p:sp>
    </p:spTree>
    <p:extLst>
      <p:ext uri="{BB962C8B-B14F-4D97-AF65-F5344CB8AC3E}">
        <p14:creationId xmlns:p14="http://schemas.microsoft.com/office/powerpoint/2010/main" val="2673232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a:t>
            </a:fld>
            <a:endParaRPr lang="en-US" altLang="en-US">
              <a:latin typeface="Times New Roman" charset="0"/>
            </a:endParaRPr>
          </a:p>
        </p:txBody>
      </p:sp>
    </p:spTree>
    <p:extLst>
      <p:ext uri="{BB962C8B-B14F-4D97-AF65-F5344CB8AC3E}">
        <p14:creationId xmlns:p14="http://schemas.microsoft.com/office/powerpoint/2010/main" val="1757768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7</a:t>
            </a:fld>
            <a:endParaRPr lang="en-US" altLang="en-US">
              <a:latin typeface="Times New Roman" charset="0"/>
            </a:endParaRPr>
          </a:p>
        </p:txBody>
      </p:sp>
    </p:spTree>
    <p:extLst>
      <p:ext uri="{BB962C8B-B14F-4D97-AF65-F5344CB8AC3E}">
        <p14:creationId xmlns:p14="http://schemas.microsoft.com/office/powerpoint/2010/main" val="3034639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8</a:t>
            </a:fld>
            <a:endParaRPr lang="en-US" altLang="en-US">
              <a:latin typeface="Times New Roman" charset="0"/>
            </a:endParaRPr>
          </a:p>
        </p:txBody>
      </p:sp>
    </p:spTree>
    <p:extLst>
      <p:ext uri="{BB962C8B-B14F-4D97-AF65-F5344CB8AC3E}">
        <p14:creationId xmlns:p14="http://schemas.microsoft.com/office/powerpoint/2010/main" val="1275376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https://exampledriven.wordpress.com/2016/07/06/spring-cloud-zuul-example/</a:t>
            </a:r>
            <a:endParaRPr lang="en-US" dirty="0"/>
          </a:p>
          <a:p>
            <a:endParaRPr lang="en-US" altLang="en-US" dirty="0">
              <a:latin typeface="Times New Roman" charset="0"/>
              <a:cs typeface="Arial" charset="0"/>
            </a:endParaRPr>
          </a:p>
          <a:p>
            <a:r>
              <a:rPr lang="en-US" dirty="0">
                <a:hlinkClick r:id="rId4"/>
              </a:rPr>
              <a:t>https://www.mscharhag.com/spring/api-gateway-with-spring-cloud-zuul</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9</a:t>
            </a:fld>
            <a:endParaRPr lang="en-US" altLang="en-US">
              <a:latin typeface="Times New Roman" charset="0"/>
            </a:endParaRPr>
          </a:p>
        </p:txBody>
      </p:sp>
    </p:spTree>
    <p:extLst>
      <p:ext uri="{BB962C8B-B14F-4D97-AF65-F5344CB8AC3E}">
        <p14:creationId xmlns:p14="http://schemas.microsoft.com/office/powerpoint/2010/main" val="105743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ext Slide">
    <p:spTree>
      <p:nvGrpSpPr>
        <p:cNvPr id="1" name=""/>
        <p:cNvGrpSpPr/>
        <p:nvPr/>
      </p:nvGrpSpPr>
      <p:grpSpPr>
        <a:xfrm>
          <a:off x="0" y="0"/>
          <a:ext cx="0" cy="0"/>
          <a:chOff x="0" y="0"/>
          <a:chExt cx="0" cy="0"/>
        </a:xfrm>
      </p:grpSpPr>
      <p:sp>
        <p:nvSpPr>
          <p:cNvPr id="4" name="Slide Number Placeholder 5"/>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pPr algn="ctr" eaLnBrk="1" hangingPunct="1"/>
            <a:fld id="{FD790A4E-2EED-164B-A373-E9BCE305BB4C}" type="slidenum">
              <a:rPr lang="en-IN" altLang="en-US" sz="1200">
                <a:solidFill>
                  <a:schemeClr val="bg1"/>
                </a:solidFill>
                <a:latin typeface="Tahoma" charset="0"/>
                <a:ea typeface="Tahoma" charset="0"/>
                <a:cs typeface="Tahoma" charset="0"/>
              </a:rPr>
              <a:pPr algn="ctr" eaLnBrk="1" hangingPunct="1"/>
              <a:t>‹#›</a:t>
            </a:fld>
            <a:endParaRPr lang="en-IN" altLang="en-US" sz="1200">
              <a:solidFill>
                <a:schemeClr val="bg1"/>
              </a:solidFill>
              <a:latin typeface="Tahoma" charset="0"/>
              <a:ea typeface="Tahoma" charset="0"/>
              <a:cs typeface="Tahoma"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514751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javatechonline.com/how-to-implement-feign-client-in-spring-boot-microservic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localhost:8072/actuator/gateway/route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localhost:8072/LOANS/api?mobileNumber=1212121212" TargetMode="External"/><Relationship Id="rId7" Type="http://schemas.openxmlformats.org/officeDocument/2006/relationships/hyperlink" Target="http://localhost:8072/accounts/api?mobileNumber=1212121212"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localhost:8072/cards/api?mobileNumber=1212121212" TargetMode="External"/><Relationship Id="rId5" Type="http://schemas.openxmlformats.org/officeDocument/2006/relationships/hyperlink" Target="http://localhost:8072/loans/api?mobileNumber=1212121212" TargetMode="External"/><Relationship Id="rId4" Type="http://schemas.openxmlformats.org/officeDocument/2006/relationships/hyperlink" Target="http://localhost:8072/ACCOUNTS/api?mobileNumber=1212121212"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localhost:8072/eazybank/accounts/api?mobileNumber=1212121312"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localhost:8072/actuator/gateway/routes" TargetMode="External"/><Relationship Id="rId4" Type="http://schemas.openxmlformats.org/officeDocument/2006/relationships/hyperlink" Target="http://localhost:8072/accounts/api?mobileNumber=1212121312"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Microservice – 03</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Spring Cloud Gateway Features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buFont typeface="Arial" panose="020B0604020202020204" pitchFamily="34" charset="0"/>
              <a:buChar char="•"/>
            </a:pPr>
            <a:r>
              <a:rPr lang="en-IN" sz="2000" b="1" i="0" dirty="0">
                <a:solidFill>
                  <a:srgbClr val="242424"/>
                </a:solidFill>
                <a:effectLst/>
                <a:latin typeface="source-serif-pro"/>
              </a:rPr>
              <a:t>Request Routing:</a:t>
            </a:r>
            <a:r>
              <a:rPr lang="en-IN" sz="2000" b="0" i="0" dirty="0">
                <a:solidFill>
                  <a:srgbClr val="242424"/>
                </a:solidFill>
                <a:effectLst/>
                <a:latin typeface="source-serif-pro"/>
              </a:rPr>
              <a:t> Ability to match routes on any request attribute.</a:t>
            </a:r>
          </a:p>
          <a:p>
            <a:pPr marL="342900" indent="-342900" algn="l">
              <a:buFont typeface="Arial" panose="020B0604020202020204" pitchFamily="34" charset="0"/>
              <a:buChar char="•"/>
            </a:pPr>
            <a:r>
              <a:rPr lang="en-IN" sz="2000" b="1" i="0" dirty="0">
                <a:solidFill>
                  <a:srgbClr val="242424"/>
                </a:solidFill>
                <a:effectLst/>
                <a:latin typeface="source-serif-pro"/>
              </a:rPr>
              <a:t>Filtering: </a:t>
            </a:r>
            <a:r>
              <a:rPr lang="en-IN" sz="2000" b="0" i="0" dirty="0">
                <a:solidFill>
                  <a:srgbClr val="242424"/>
                </a:solidFill>
                <a:effectLst/>
                <a:latin typeface="source-serif-pro"/>
              </a:rPr>
              <a:t>Enable you to apply filters specific to routes</a:t>
            </a:r>
          </a:p>
          <a:p>
            <a:pPr marL="342900" indent="-342900" algn="l">
              <a:buFont typeface="Arial" panose="020B0604020202020204" pitchFamily="34" charset="0"/>
              <a:buChar char="•"/>
            </a:pPr>
            <a:r>
              <a:rPr lang="en-IN" sz="2000" b="1" i="0" dirty="0">
                <a:solidFill>
                  <a:srgbClr val="242424"/>
                </a:solidFill>
                <a:effectLst/>
                <a:latin typeface="source-serif-pro"/>
              </a:rPr>
              <a:t>Circuit Breaker Integration: </a:t>
            </a:r>
            <a:r>
              <a:rPr lang="en-IN" sz="2000" b="0" i="0" dirty="0">
                <a:solidFill>
                  <a:srgbClr val="242424"/>
                </a:solidFill>
                <a:effectLst/>
                <a:latin typeface="source-serif-pro"/>
              </a:rPr>
              <a:t>Out-of-the-box integration with the Resilience4j circuit breaker.</a:t>
            </a:r>
          </a:p>
          <a:p>
            <a:pPr marL="342900" indent="-342900" algn="l">
              <a:buFont typeface="Arial" panose="020B0604020202020204" pitchFamily="34" charset="0"/>
              <a:buChar char="•"/>
            </a:pPr>
            <a:r>
              <a:rPr lang="en-IN" sz="2000" b="1" i="0" dirty="0">
                <a:solidFill>
                  <a:srgbClr val="242424"/>
                </a:solidFill>
                <a:effectLst/>
                <a:latin typeface="source-serif-pro"/>
              </a:rPr>
              <a:t>Spring Cloud </a:t>
            </a:r>
            <a:r>
              <a:rPr lang="en-IN" sz="2000" b="1" i="0" dirty="0" err="1">
                <a:solidFill>
                  <a:srgbClr val="242424"/>
                </a:solidFill>
                <a:effectLst/>
                <a:latin typeface="source-serif-pro"/>
              </a:rPr>
              <a:t>DiscoveryClient</a:t>
            </a:r>
            <a:r>
              <a:rPr lang="en-IN" sz="2000" b="1" i="0" dirty="0">
                <a:solidFill>
                  <a:srgbClr val="242424"/>
                </a:solidFill>
                <a:effectLst/>
                <a:latin typeface="source-serif-pro"/>
              </a:rPr>
              <a:t> integration</a:t>
            </a:r>
            <a:endParaRPr lang="en-IN" sz="2000" b="0" i="0" dirty="0">
              <a:solidFill>
                <a:srgbClr val="242424"/>
              </a:solidFill>
              <a:effectLst/>
              <a:latin typeface="source-serif-pro"/>
            </a:endParaRPr>
          </a:p>
          <a:p>
            <a:pPr marL="342900" indent="-342900" algn="l">
              <a:buFont typeface="Arial" panose="020B0604020202020204" pitchFamily="34" charset="0"/>
              <a:buChar char="•"/>
            </a:pPr>
            <a:r>
              <a:rPr lang="en-IN" sz="2000" b="1" i="0" dirty="0">
                <a:solidFill>
                  <a:srgbClr val="242424"/>
                </a:solidFill>
                <a:effectLst/>
                <a:latin typeface="source-serif-pro"/>
              </a:rPr>
              <a:t>Easy-to-write Predicates and Filters</a:t>
            </a:r>
            <a:endParaRPr lang="en-IN" sz="2000" b="0" i="0" dirty="0">
              <a:solidFill>
                <a:srgbClr val="242424"/>
              </a:solidFill>
              <a:effectLst/>
              <a:latin typeface="source-serif-pro"/>
            </a:endParaRPr>
          </a:p>
          <a:p>
            <a:pPr marL="342900" indent="-342900" algn="l">
              <a:buFont typeface="Arial" panose="020B0604020202020204" pitchFamily="34" charset="0"/>
              <a:buChar char="•"/>
            </a:pPr>
            <a:r>
              <a:rPr lang="en-IN" sz="2000" b="1" i="0" dirty="0">
                <a:solidFill>
                  <a:srgbClr val="242424"/>
                </a:solidFill>
                <a:effectLst/>
                <a:latin typeface="source-serif-pro"/>
              </a:rPr>
              <a:t>Request Rate Limiting: </a:t>
            </a:r>
            <a:r>
              <a:rPr lang="en-IN" sz="2000" b="0" i="0" dirty="0">
                <a:solidFill>
                  <a:srgbClr val="242424"/>
                </a:solidFill>
                <a:effectLst/>
                <a:latin typeface="source-serif-pro"/>
              </a:rPr>
              <a:t>Apply rate limiting for incoming requests.</a:t>
            </a:r>
          </a:p>
          <a:p>
            <a:pPr marL="342900" indent="-342900" algn="l">
              <a:buFont typeface="Arial" panose="020B0604020202020204" pitchFamily="34" charset="0"/>
              <a:buChar char="•"/>
            </a:pPr>
            <a:r>
              <a:rPr lang="en-IN" sz="2000" b="1" i="0" dirty="0">
                <a:solidFill>
                  <a:srgbClr val="242424"/>
                </a:solidFill>
                <a:effectLst/>
                <a:latin typeface="source-serif-pro"/>
              </a:rPr>
              <a:t>Path Rewriting: </a:t>
            </a:r>
            <a:r>
              <a:rPr lang="en-IN" sz="2000" b="0" i="0" dirty="0">
                <a:solidFill>
                  <a:srgbClr val="242424"/>
                </a:solidFill>
                <a:effectLst/>
                <a:latin typeface="source-serif-pro"/>
              </a:rPr>
              <a:t>Rewrite the path while routing to blackened endpoints.</a:t>
            </a:r>
          </a:p>
          <a:p>
            <a:pPr marL="342900" indent="-342900" algn="l">
              <a:buFont typeface="Arial" panose="020B0604020202020204" pitchFamily="34" charset="0"/>
              <a:buChar char="•"/>
            </a:pPr>
            <a:r>
              <a:rPr lang="en-IN" sz="2000" b="1" i="0" dirty="0">
                <a:solidFill>
                  <a:srgbClr val="242424"/>
                </a:solidFill>
                <a:effectLst/>
                <a:latin typeface="source-serif-pro"/>
              </a:rPr>
              <a:t>WebSocket support</a:t>
            </a:r>
            <a:endParaRPr lang="en-IN" sz="2000" b="0" i="0" dirty="0">
              <a:solidFill>
                <a:srgbClr val="242424"/>
              </a:solidFill>
              <a:effectLst/>
              <a:latin typeface="source-serif-pro"/>
            </a:endParaRPr>
          </a:p>
        </p:txBody>
      </p:sp>
    </p:spTree>
    <p:extLst>
      <p:ext uri="{BB962C8B-B14F-4D97-AF65-F5344CB8AC3E}">
        <p14:creationId xmlns:p14="http://schemas.microsoft.com/office/powerpoint/2010/main" val="1280922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Gateway Internal Architecture</a:t>
            </a:r>
          </a:p>
        </p:txBody>
      </p:sp>
      <p:pic>
        <p:nvPicPr>
          <p:cNvPr id="4" name="Picture 3">
            <a:extLst>
              <a:ext uri="{FF2B5EF4-FFF2-40B4-BE49-F238E27FC236}">
                <a16:creationId xmlns:a16="http://schemas.microsoft.com/office/drawing/2014/main" id="{83C7D1D0-B7F4-A5A3-73E6-EF9F5A9EE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82" y="1143000"/>
            <a:ext cx="8888152" cy="4343400"/>
          </a:xfrm>
          <a:prstGeom prst="rect">
            <a:avLst/>
          </a:prstGeom>
        </p:spPr>
      </p:pic>
    </p:spTree>
    <p:extLst>
      <p:ext uri="{BB962C8B-B14F-4D97-AF65-F5344CB8AC3E}">
        <p14:creationId xmlns:p14="http://schemas.microsoft.com/office/powerpoint/2010/main" val="2766729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Building blocks of Spring Cloud Gateway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sz="2000" dirty="0"/>
              <a:t>Route</a:t>
            </a:r>
          </a:p>
          <a:p>
            <a:pPr marL="342900" indent="-342900">
              <a:buFont typeface="Arial" charset="0"/>
              <a:buChar char="•"/>
            </a:pPr>
            <a:r>
              <a:rPr lang="en-US" sz="2000" dirty="0"/>
              <a:t>The Route is a basic building block of the gateway. It is defined by an ID, a destination URI, a collection of predicates, and a collection of filters. A route is matched if the aggregate predicate is true. Basically, it represents the URL to which incoming request to be forwarded.</a:t>
            </a:r>
          </a:p>
          <a:p>
            <a:pPr marL="342900" indent="-342900">
              <a:buFont typeface="Arial" charset="0"/>
              <a:buChar char="•"/>
            </a:pPr>
            <a:r>
              <a:rPr lang="en-US" sz="2000" dirty="0"/>
              <a:t>Predicate</a:t>
            </a:r>
          </a:p>
          <a:p>
            <a:pPr marL="342900" indent="-342900">
              <a:buFont typeface="Arial" charset="0"/>
              <a:buChar char="•"/>
            </a:pPr>
            <a:r>
              <a:rPr lang="en-US" sz="2000" dirty="0"/>
              <a:t>The Predicate is nothing much more than a Java 8 Function Predicate. The input type is a Spring Framework </a:t>
            </a:r>
            <a:r>
              <a:rPr lang="en-US" sz="2000" dirty="0" err="1"/>
              <a:t>ServerWebExchange</a:t>
            </a:r>
            <a:r>
              <a:rPr lang="en-US" sz="2000" dirty="0"/>
              <a:t>. This lets you match on anything from the HTTP request, such as headers or parameters. In a nutshell, it contains the condition which should match to forward the incoming request to a particular Route URL.</a:t>
            </a:r>
          </a:p>
          <a:p>
            <a:pPr marL="342900" indent="-342900">
              <a:buFont typeface="Arial" charset="0"/>
              <a:buChar char="•"/>
            </a:pPr>
            <a:r>
              <a:rPr lang="en-US" sz="2000" dirty="0"/>
              <a:t>Filter</a:t>
            </a:r>
          </a:p>
          <a:p>
            <a:pPr marL="342900" indent="-342900">
              <a:buFont typeface="Arial" charset="0"/>
              <a:buChar char="•"/>
            </a:pPr>
            <a:r>
              <a:rPr lang="en-US" sz="2000" dirty="0"/>
              <a:t>These are instances of </a:t>
            </a:r>
            <a:r>
              <a:rPr lang="en-US" sz="2000" dirty="0" err="1"/>
              <a:t>GatewayFilter</a:t>
            </a:r>
            <a:r>
              <a:rPr lang="en-US" sz="2000" dirty="0"/>
              <a:t> that have been constructed with a specific factory. Here, you can modify requests and responses before or after sending the downstream request. In simple words, it offers us a provision to modify the incoming request before or after sending it to the Route URL.</a:t>
            </a:r>
          </a:p>
        </p:txBody>
      </p:sp>
    </p:spTree>
    <p:extLst>
      <p:ext uri="{BB962C8B-B14F-4D97-AF65-F5344CB8AC3E}">
        <p14:creationId xmlns:p14="http://schemas.microsoft.com/office/powerpoint/2010/main" val="3990812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Route Configurations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sz="2000" dirty="0"/>
              <a:t>Route</a:t>
            </a:r>
            <a:br>
              <a:rPr lang="en-US" sz="2000" dirty="0"/>
            </a:br>
            <a:br>
              <a:rPr lang="en-US" sz="2000" dirty="0"/>
            </a:br>
            <a:r>
              <a:rPr lang="en-IN" sz="2000" b="0" i="0" dirty="0">
                <a:solidFill>
                  <a:srgbClr val="242424"/>
                </a:solidFill>
                <a:effectLst/>
                <a:latin typeface="source-serif-pro"/>
              </a:rPr>
              <a:t>Define routes to map incoming requests to the appropriate microservices. Routes specify the URI path, filters, and target service. Below is the sample configuration</a:t>
            </a:r>
            <a:endParaRPr lang="en-US" sz="2000" dirty="0"/>
          </a:p>
        </p:txBody>
      </p:sp>
      <p:sp>
        <p:nvSpPr>
          <p:cNvPr id="4" name="TextBox 3">
            <a:extLst>
              <a:ext uri="{FF2B5EF4-FFF2-40B4-BE49-F238E27FC236}">
                <a16:creationId xmlns:a16="http://schemas.microsoft.com/office/drawing/2014/main" id="{455353F0-2AEE-8D54-D682-AC79392CE891}"/>
              </a:ext>
            </a:extLst>
          </p:cNvPr>
          <p:cNvSpPr txBox="1"/>
          <p:nvPr/>
        </p:nvSpPr>
        <p:spPr>
          <a:xfrm>
            <a:off x="609600" y="2663204"/>
            <a:ext cx="8153400" cy="2585323"/>
          </a:xfrm>
          <a:prstGeom prst="rect">
            <a:avLst/>
          </a:prstGeom>
          <a:noFill/>
        </p:spPr>
        <p:txBody>
          <a:bodyPr wrap="square">
            <a:spAutoFit/>
          </a:bodyPr>
          <a:lstStyle/>
          <a:p>
            <a:r>
              <a:rPr lang="en-IN" b="0" i="0" dirty="0">
                <a:solidFill>
                  <a:srgbClr val="836C28"/>
                </a:solidFill>
                <a:effectLst/>
                <a:latin typeface="source-code-pro"/>
              </a:rPr>
              <a:t>spring:</a:t>
            </a:r>
            <a:br>
              <a:rPr lang="en-IN" dirty="0"/>
            </a:br>
            <a:r>
              <a:rPr lang="en-IN" dirty="0"/>
              <a:t>  </a:t>
            </a:r>
            <a:r>
              <a:rPr lang="en-IN" b="0" i="0" dirty="0">
                <a:solidFill>
                  <a:srgbClr val="836C28"/>
                </a:solidFill>
                <a:effectLst/>
                <a:latin typeface="source-code-pro"/>
              </a:rPr>
              <a:t>cloud:</a:t>
            </a:r>
            <a:br>
              <a:rPr lang="en-IN" dirty="0"/>
            </a:br>
            <a:r>
              <a:rPr lang="en-IN" dirty="0"/>
              <a:t>    </a:t>
            </a:r>
            <a:r>
              <a:rPr lang="en-IN" b="0" i="0" dirty="0">
                <a:solidFill>
                  <a:srgbClr val="836C28"/>
                </a:solidFill>
                <a:effectLst/>
                <a:latin typeface="source-code-pro"/>
              </a:rPr>
              <a:t>gateway:</a:t>
            </a:r>
            <a:br>
              <a:rPr lang="en-IN" dirty="0"/>
            </a:br>
            <a:r>
              <a:rPr lang="en-IN" dirty="0"/>
              <a:t>      </a:t>
            </a:r>
            <a:r>
              <a:rPr lang="en-IN" b="0" i="0" dirty="0">
                <a:solidFill>
                  <a:srgbClr val="836C28"/>
                </a:solidFill>
                <a:effectLst/>
                <a:latin typeface="source-code-pro"/>
              </a:rPr>
              <a:t>routes:</a:t>
            </a:r>
            <a:br>
              <a:rPr lang="en-IN" dirty="0"/>
            </a:br>
            <a:r>
              <a:rPr lang="en-IN" dirty="0"/>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a:solidFill>
                  <a:srgbClr val="836C28"/>
                </a:solidFill>
                <a:effectLst/>
                <a:latin typeface="source-code-pro"/>
              </a:rPr>
              <a:t>id:</a:t>
            </a:r>
            <a:r>
              <a:rPr lang="en-IN" b="0" i="0" dirty="0">
                <a:solidFill>
                  <a:srgbClr val="242424"/>
                </a:solidFill>
                <a:effectLst/>
                <a:latin typeface="source-code-pro"/>
              </a:rPr>
              <a:t> </a:t>
            </a:r>
            <a:r>
              <a:rPr lang="en-IN" b="0" i="0" dirty="0">
                <a:solidFill>
                  <a:srgbClr val="C41A16"/>
                </a:solidFill>
                <a:effectLst/>
                <a:latin typeface="source-code-pro"/>
              </a:rPr>
              <a:t>order-service</a:t>
            </a:r>
            <a:r>
              <a:rPr lang="en-IN" b="0" i="0" dirty="0">
                <a:solidFill>
                  <a:srgbClr val="242424"/>
                </a:solidFill>
                <a:effectLst/>
                <a:latin typeface="source-code-pro"/>
              </a:rPr>
              <a:t> </a:t>
            </a:r>
            <a:r>
              <a:rPr lang="en-IN" b="0" i="0" dirty="0">
                <a:solidFill>
                  <a:srgbClr val="007400"/>
                </a:solidFill>
                <a:effectLst/>
                <a:latin typeface="source-code-pro"/>
              </a:rPr>
              <a:t># Unique id of the route. This must be unique</a:t>
            </a:r>
            <a:br>
              <a:rPr lang="en-IN" dirty="0"/>
            </a:br>
            <a:r>
              <a:rPr lang="en-IN" dirty="0"/>
              <a:t>          </a:t>
            </a:r>
            <a:r>
              <a:rPr lang="en-IN" b="0" i="0" dirty="0" err="1">
                <a:solidFill>
                  <a:srgbClr val="836C28"/>
                </a:solidFill>
                <a:effectLst/>
                <a:latin typeface="source-code-pro"/>
              </a:rPr>
              <a:t>uri</a:t>
            </a:r>
            <a:r>
              <a:rPr lang="en-IN" b="0" i="0" dirty="0">
                <a:solidFill>
                  <a:srgbClr val="836C28"/>
                </a:solidFill>
                <a:effectLst/>
                <a:latin typeface="source-code-pro"/>
              </a:rPr>
              <a:t>:</a:t>
            </a:r>
            <a:r>
              <a:rPr lang="en-IN" b="0" i="0" dirty="0">
                <a:solidFill>
                  <a:srgbClr val="242424"/>
                </a:solidFill>
                <a:effectLst/>
                <a:latin typeface="source-code-pro"/>
              </a:rPr>
              <a:t> </a:t>
            </a:r>
            <a:r>
              <a:rPr lang="en-IN" b="0" i="0" dirty="0">
                <a:solidFill>
                  <a:srgbClr val="C41A16"/>
                </a:solidFill>
                <a:effectLst/>
                <a:latin typeface="source-code-pro"/>
              </a:rPr>
              <a:t>http://localhost:8081</a:t>
            </a:r>
            <a:r>
              <a:rPr lang="en-IN" b="0" i="0" dirty="0">
                <a:solidFill>
                  <a:srgbClr val="242424"/>
                </a:solidFill>
                <a:effectLst/>
                <a:latin typeface="source-code-pro"/>
              </a:rPr>
              <a:t> </a:t>
            </a:r>
            <a:r>
              <a:rPr lang="en-IN" b="0" i="0" dirty="0">
                <a:solidFill>
                  <a:srgbClr val="007400"/>
                </a:solidFill>
                <a:effectLst/>
                <a:latin typeface="source-code-pro"/>
              </a:rPr>
              <a:t>#Target microservice URI</a:t>
            </a:r>
            <a:br>
              <a:rPr lang="en-IN" b="0" i="0" dirty="0">
                <a:solidFill>
                  <a:srgbClr val="007400"/>
                </a:solidFill>
                <a:effectLst/>
                <a:latin typeface="source-code-pro"/>
              </a:rPr>
            </a:br>
            <a:r>
              <a:rPr lang="en-IN" b="0" i="0" dirty="0">
                <a:solidFill>
                  <a:srgbClr val="007400"/>
                </a:solidFill>
                <a:effectLst/>
                <a:latin typeface="source-code-pro"/>
              </a:rPr>
              <a:t>         #</a:t>
            </a:r>
            <a:r>
              <a:rPr lang="en-IN" dirty="0"/>
              <a:t> </a:t>
            </a:r>
            <a:r>
              <a:rPr lang="en-IN" b="0" i="0" dirty="0" err="1">
                <a:solidFill>
                  <a:srgbClr val="836C28"/>
                </a:solidFill>
                <a:effectLst/>
                <a:latin typeface="source-code-pro"/>
              </a:rPr>
              <a:t>uri</a:t>
            </a:r>
            <a:r>
              <a:rPr lang="en-IN" b="0" i="0" dirty="0">
                <a:solidFill>
                  <a:srgbClr val="836C28"/>
                </a:solidFill>
                <a:effectLst/>
                <a:latin typeface="source-code-pro"/>
              </a:rPr>
              <a:t>:</a:t>
            </a:r>
            <a:r>
              <a:rPr lang="en-IN" b="0" i="0" dirty="0">
                <a:solidFill>
                  <a:srgbClr val="242424"/>
                </a:solidFill>
                <a:effectLst/>
                <a:latin typeface="source-code-pro"/>
              </a:rPr>
              <a:t> </a:t>
            </a:r>
            <a:r>
              <a:rPr lang="en-IN" b="0" i="0" dirty="0" err="1">
                <a:solidFill>
                  <a:srgbClr val="C41A16"/>
                </a:solidFill>
                <a:effectLst/>
                <a:latin typeface="source-code-pro"/>
              </a:rPr>
              <a:t>lb:ORDER</a:t>
            </a:r>
            <a:r>
              <a:rPr lang="en-IN" dirty="0" err="1">
                <a:solidFill>
                  <a:srgbClr val="C41A16"/>
                </a:solidFill>
                <a:latin typeface="source-code-pro"/>
              </a:rPr>
              <a:t>-</a:t>
            </a:r>
            <a:r>
              <a:rPr lang="en-IN" b="0" i="0" dirty="0" err="1">
                <a:solidFill>
                  <a:srgbClr val="C41A16"/>
                </a:solidFill>
                <a:effectLst/>
                <a:latin typeface="source-code-pro"/>
              </a:rPr>
              <a:t>SERVICE</a:t>
            </a:r>
            <a:r>
              <a:rPr lang="en-IN" b="0" i="0" dirty="0" err="1">
                <a:solidFill>
                  <a:srgbClr val="007400"/>
                </a:solidFill>
                <a:effectLst/>
                <a:latin typeface="source-code-pro"/>
              </a:rPr>
              <a:t>#Target</a:t>
            </a:r>
            <a:r>
              <a:rPr lang="en-IN" b="0" i="0" dirty="0">
                <a:solidFill>
                  <a:srgbClr val="007400"/>
                </a:solidFill>
                <a:effectLst/>
                <a:latin typeface="source-code-pro"/>
              </a:rPr>
              <a:t> microservice URI as eureka clients</a:t>
            </a:r>
            <a:br>
              <a:rPr lang="en-IN" dirty="0"/>
            </a:br>
            <a:r>
              <a:rPr lang="en-IN" dirty="0"/>
              <a:t>          </a:t>
            </a:r>
            <a:r>
              <a:rPr lang="en-IN" b="0" i="0" dirty="0">
                <a:solidFill>
                  <a:srgbClr val="836C28"/>
                </a:solidFill>
                <a:effectLst/>
                <a:latin typeface="source-code-pro"/>
              </a:rPr>
              <a:t>predicates:</a:t>
            </a:r>
            <a:r>
              <a:rPr lang="en-IN" b="0" i="0" dirty="0">
                <a:solidFill>
                  <a:srgbClr val="242424"/>
                </a:solidFill>
                <a:effectLst/>
                <a:latin typeface="source-code-pro"/>
              </a:rPr>
              <a:t> </a:t>
            </a:r>
            <a:r>
              <a:rPr lang="en-IN" b="0" i="0" dirty="0">
                <a:solidFill>
                  <a:srgbClr val="007400"/>
                </a:solidFill>
                <a:effectLst/>
                <a:latin typeface="source-code-pro"/>
              </a:rPr>
              <a:t># condition that you want to check before routing to the given URI.</a:t>
            </a:r>
            <a:br>
              <a:rPr lang="en-IN" dirty="0"/>
            </a:br>
            <a:r>
              <a:rPr lang="en-IN" dirty="0"/>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a:solidFill>
                  <a:srgbClr val="C41A16"/>
                </a:solidFill>
                <a:effectLst/>
                <a:latin typeface="source-code-pro"/>
              </a:rPr>
              <a:t>Path=/orders/**</a:t>
            </a:r>
            <a:r>
              <a:rPr lang="en-IN" b="0" i="0" dirty="0">
                <a:solidFill>
                  <a:srgbClr val="242424"/>
                </a:solidFill>
                <a:effectLst/>
                <a:latin typeface="source-code-pro"/>
              </a:rPr>
              <a:t> </a:t>
            </a:r>
            <a:r>
              <a:rPr lang="en-IN" b="0" i="0" dirty="0">
                <a:solidFill>
                  <a:srgbClr val="007400"/>
                </a:solidFill>
                <a:effectLst/>
                <a:latin typeface="source-code-pro"/>
              </a:rPr>
              <a:t># Path predicate for URI path matching</a:t>
            </a:r>
            <a:endParaRPr lang="en-US" dirty="0"/>
          </a:p>
        </p:txBody>
      </p:sp>
    </p:spTree>
    <p:extLst>
      <p:ext uri="{BB962C8B-B14F-4D97-AF65-F5344CB8AC3E}">
        <p14:creationId xmlns:p14="http://schemas.microsoft.com/office/powerpoint/2010/main" val="1719163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Predicates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IN" sz="2000" b="0" i="0" dirty="0">
                <a:solidFill>
                  <a:srgbClr val="242424"/>
                </a:solidFill>
                <a:effectLst/>
                <a:latin typeface="source-serif-pro"/>
              </a:rPr>
              <a:t>Predicates define conditions for route matching based on request attributes such as the </a:t>
            </a:r>
            <a:r>
              <a:rPr lang="en-IN" sz="2000" b="1" i="0" dirty="0">
                <a:solidFill>
                  <a:srgbClr val="242424"/>
                </a:solidFill>
                <a:effectLst/>
                <a:latin typeface="source-serif-pro"/>
              </a:rPr>
              <a:t>URI path, headers, or query parameters</a:t>
            </a:r>
            <a:r>
              <a:rPr lang="en-IN" sz="2000" b="0" i="0" dirty="0">
                <a:solidFill>
                  <a:srgbClr val="242424"/>
                </a:solidFill>
                <a:effectLst/>
                <a:latin typeface="source-serif-pro"/>
              </a:rPr>
              <a:t>. </a:t>
            </a:r>
          </a:p>
          <a:p>
            <a:pPr marL="342900" indent="-342900">
              <a:buFont typeface="Arial" charset="0"/>
              <a:buChar char="•"/>
            </a:pPr>
            <a:r>
              <a:rPr lang="en-IN" sz="2000" b="0" i="0" dirty="0">
                <a:solidFill>
                  <a:srgbClr val="242424"/>
                </a:solidFill>
                <a:effectLst/>
                <a:latin typeface="source-serif-pro"/>
              </a:rPr>
              <a:t>Example:</a:t>
            </a:r>
            <a:endParaRPr lang="en-US" sz="2000" dirty="0"/>
          </a:p>
        </p:txBody>
      </p:sp>
      <p:sp>
        <p:nvSpPr>
          <p:cNvPr id="3" name="TextBox 2">
            <a:extLst>
              <a:ext uri="{FF2B5EF4-FFF2-40B4-BE49-F238E27FC236}">
                <a16:creationId xmlns:a16="http://schemas.microsoft.com/office/drawing/2014/main" id="{FAC01520-8C5A-3D97-ACEC-403AA53C428E}"/>
              </a:ext>
            </a:extLst>
          </p:cNvPr>
          <p:cNvSpPr txBox="1"/>
          <p:nvPr/>
        </p:nvSpPr>
        <p:spPr>
          <a:xfrm>
            <a:off x="609600" y="2663204"/>
            <a:ext cx="8153400" cy="2585323"/>
          </a:xfrm>
          <a:prstGeom prst="rect">
            <a:avLst/>
          </a:prstGeom>
          <a:noFill/>
        </p:spPr>
        <p:txBody>
          <a:bodyPr wrap="square">
            <a:spAutoFit/>
          </a:bodyPr>
          <a:lstStyle/>
          <a:p>
            <a:r>
              <a:rPr lang="en-IN" b="0" i="0" dirty="0">
                <a:solidFill>
                  <a:srgbClr val="836C28"/>
                </a:solidFill>
                <a:effectLst/>
                <a:latin typeface="source-code-pro"/>
              </a:rPr>
              <a:t>spring:</a:t>
            </a:r>
            <a:br>
              <a:rPr lang="en-IN" dirty="0"/>
            </a:br>
            <a:r>
              <a:rPr lang="en-IN" dirty="0"/>
              <a:t>  </a:t>
            </a:r>
            <a:r>
              <a:rPr lang="en-IN" b="0" i="0" dirty="0">
                <a:solidFill>
                  <a:srgbClr val="836C28"/>
                </a:solidFill>
                <a:effectLst/>
                <a:latin typeface="source-code-pro"/>
              </a:rPr>
              <a:t>cloud:</a:t>
            </a:r>
            <a:br>
              <a:rPr lang="en-IN" dirty="0"/>
            </a:br>
            <a:r>
              <a:rPr lang="en-IN" dirty="0"/>
              <a:t>    </a:t>
            </a:r>
            <a:r>
              <a:rPr lang="en-IN" b="0" i="0" dirty="0">
                <a:solidFill>
                  <a:srgbClr val="836C28"/>
                </a:solidFill>
                <a:effectLst/>
                <a:latin typeface="source-code-pro"/>
              </a:rPr>
              <a:t>gateway:</a:t>
            </a:r>
            <a:br>
              <a:rPr lang="en-IN" dirty="0"/>
            </a:br>
            <a:r>
              <a:rPr lang="en-IN" dirty="0"/>
              <a:t>      </a:t>
            </a:r>
            <a:r>
              <a:rPr lang="en-IN" b="0" i="0" dirty="0">
                <a:solidFill>
                  <a:srgbClr val="836C28"/>
                </a:solidFill>
                <a:effectLst/>
                <a:latin typeface="source-code-pro"/>
              </a:rPr>
              <a:t>routes:</a:t>
            </a:r>
            <a:br>
              <a:rPr lang="en-IN" dirty="0"/>
            </a:br>
            <a:r>
              <a:rPr lang="en-IN" dirty="0"/>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a:solidFill>
                  <a:srgbClr val="836C28"/>
                </a:solidFill>
                <a:effectLst/>
                <a:latin typeface="source-code-pro"/>
              </a:rPr>
              <a:t>id:</a:t>
            </a:r>
            <a:r>
              <a:rPr lang="en-IN" b="0" i="0" dirty="0">
                <a:solidFill>
                  <a:srgbClr val="242424"/>
                </a:solidFill>
                <a:effectLst/>
                <a:latin typeface="source-code-pro"/>
              </a:rPr>
              <a:t> </a:t>
            </a:r>
            <a:r>
              <a:rPr lang="en-IN" b="0" i="0" dirty="0">
                <a:solidFill>
                  <a:srgbClr val="C41A16"/>
                </a:solidFill>
                <a:effectLst/>
                <a:latin typeface="source-code-pro"/>
              </a:rPr>
              <a:t>order-service</a:t>
            </a:r>
            <a:r>
              <a:rPr lang="en-IN" b="0" i="0" dirty="0">
                <a:solidFill>
                  <a:srgbClr val="242424"/>
                </a:solidFill>
                <a:effectLst/>
                <a:latin typeface="source-code-pro"/>
              </a:rPr>
              <a:t> </a:t>
            </a:r>
            <a:r>
              <a:rPr lang="en-IN" b="0" i="0" dirty="0">
                <a:solidFill>
                  <a:srgbClr val="007400"/>
                </a:solidFill>
                <a:effectLst/>
                <a:latin typeface="source-code-pro"/>
              </a:rPr>
              <a:t># Unique id of the route. This must be unique</a:t>
            </a:r>
            <a:br>
              <a:rPr lang="en-IN" dirty="0"/>
            </a:br>
            <a:r>
              <a:rPr lang="en-IN" dirty="0"/>
              <a:t>          </a:t>
            </a:r>
            <a:r>
              <a:rPr lang="en-IN" b="0" i="0" dirty="0" err="1">
                <a:solidFill>
                  <a:srgbClr val="836C28"/>
                </a:solidFill>
                <a:effectLst/>
                <a:latin typeface="source-code-pro"/>
              </a:rPr>
              <a:t>uri</a:t>
            </a:r>
            <a:r>
              <a:rPr lang="en-IN" b="0" i="0" dirty="0">
                <a:solidFill>
                  <a:srgbClr val="836C28"/>
                </a:solidFill>
                <a:effectLst/>
                <a:latin typeface="source-code-pro"/>
              </a:rPr>
              <a:t>:</a:t>
            </a:r>
            <a:r>
              <a:rPr lang="en-IN" b="0" i="0" dirty="0">
                <a:solidFill>
                  <a:srgbClr val="242424"/>
                </a:solidFill>
                <a:effectLst/>
                <a:latin typeface="source-code-pro"/>
              </a:rPr>
              <a:t> </a:t>
            </a:r>
            <a:r>
              <a:rPr lang="en-IN" b="0" i="0" dirty="0">
                <a:solidFill>
                  <a:srgbClr val="C41A16"/>
                </a:solidFill>
                <a:effectLst/>
                <a:latin typeface="source-code-pro"/>
              </a:rPr>
              <a:t>http://localhost:8081</a:t>
            </a:r>
            <a:r>
              <a:rPr lang="en-IN" b="0" i="0" dirty="0">
                <a:solidFill>
                  <a:srgbClr val="242424"/>
                </a:solidFill>
                <a:effectLst/>
                <a:latin typeface="source-code-pro"/>
              </a:rPr>
              <a:t> </a:t>
            </a:r>
            <a:r>
              <a:rPr lang="en-IN" b="0" i="0" dirty="0">
                <a:solidFill>
                  <a:srgbClr val="007400"/>
                </a:solidFill>
                <a:effectLst/>
                <a:latin typeface="source-code-pro"/>
              </a:rPr>
              <a:t>#Target microservice URI</a:t>
            </a:r>
            <a:br>
              <a:rPr lang="en-IN" dirty="0"/>
            </a:br>
            <a:r>
              <a:rPr lang="en-IN" dirty="0"/>
              <a:t>          </a:t>
            </a:r>
            <a:r>
              <a:rPr lang="en-IN" b="0" i="0" dirty="0">
                <a:solidFill>
                  <a:srgbClr val="836C28"/>
                </a:solidFill>
                <a:effectLst/>
                <a:latin typeface="source-code-pro"/>
              </a:rPr>
              <a:t>predicates:</a:t>
            </a:r>
            <a:r>
              <a:rPr lang="en-IN" b="0" i="0" dirty="0">
                <a:solidFill>
                  <a:srgbClr val="242424"/>
                </a:solidFill>
                <a:effectLst/>
                <a:latin typeface="source-code-pro"/>
              </a:rPr>
              <a:t> </a:t>
            </a:r>
            <a:r>
              <a:rPr lang="en-IN" b="0" i="0" dirty="0">
                <a:solidFill>
                  <a:srgbClr val="007400"/>
                </a:solidFill>
                <a:effectLst/>
                <a:latin typeface="source-code-pro"/>
              </a:rPr>
              <a:t># condition that you want to check before routing to the given URI.</a:t>
            </a:r>
            <a:br>
              <a:rPr lang="en-IN" dirty="0"/>
            </a:br>
            <a:r>
              <a:rPr lang="en-IN" dirty="0"/>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a:solidFill>
                  <a:srgbClr val="C41A16"/>
                </a:solidFill>
                <a:effectLst/>
                <a:latin typeface="source-code-pro"/>
              </a:rPr>
              <a:t>Path=/orders/**</a:t>
            </a:r>
            <a:r>
              <a:rPr lang="en-IN" b="0" i="0" dirty="0">
                <a:solidFill>
                  <a:srgbClr val="242424"/>
                </a:solidFill>
                <a:effectLst/>
                <a:latin typeface="source-code-pro"/>
              </a:rPr>
              <a:t> </a:t>
            </a:r>
            <a:r>
              <a:rPr lang="en-IN" b="0" i="0" dirty="0">
                <a:solidFill>
                  <a:srgbClr val="007400"/>
                </a:solidFill>
                <a:effectLst/>
                <a:latin typeface="source-code-pro"/>
              </a:rPr>
              <a:t># Path predicate for URI path matching</a:t>
            </a:r>
            <a:br>
              <a:rPr lang="en-IN" b="0" i="0" dirty="0">
                <a:solidFill>
                  <a:srgbClr val="007400"/>
                </a:solidFill>
                <a:effectLst/>
                <a:latin typeface="source-code-pro"/>
              </a:rPr>
            </a:br>
            <a:r>
              <a:rPr lang="en-IN" b="0" i="0" dirty="0">
                <a:solidFill>
                  <a:srgbClr val="007400"/>
                </a:solidFill>
                <a:effectLst/>
                <a:latin typeface="source-code-pro"/>
              </a:rPr>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a:solidFill>
                  <a:srgbClr val="C41A16"/>
                </a:solidFill>
                <a:effectLst/>
                <a:latin typeface="source-code-pro"/>
              </a:rPr>
              <a:t>Method=GET</a:t>
            </a:r>
            <a:endParaRPr lang="en-US" dirty="0"/>
          </a:p>
        </p:txBody>
      </p:sp>
    </p:spTree>
    <p:extLst>
      <p:ext uri="{BB962C8B-B14F-4D97-AF65-F5344CB8AC3E}">
        <p14:creationId xmlns:p14="http://schemas.microsoft.com/office/powerpoint/2010/main" val="1200358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Global Filters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IN" sz="2000" b="0" i="0" dirty="0">
                <a:solidFill>
                  <a:srgbClr val="242424"/>
                </a:solidFill>
                <a:effectLst/>
                <a:latin typeface="source-serif-pro"/>
              </a:rPr>
              <a:t>Configure </a:t>
            </a:r>
            <a:r>
              <a:rPr lang="en-IN" sz="2000" b="1" i="0" dirty="0">
                <a:solidFill>
                  <a:srgbClr val="242424"/>
                </a:solidFill>
                <a:effectLst/>
                <a:latin typeface="source-serif-pro"/>
              </a:rPr>
              <a:t>filters to be applied globally to all routes</a:t>
            </a:r>
            <a:r>
              <a:rPr lang="en-IN" sz="2000" b="0" i="0" dirty="0">
                <a:solidFill>
                  <a:srgbClr val="242424"/>
                </a:solidFill>
                <a:effectLst/>
                <a:latin typeface="source-serif-pro"/>
              </a:rPr>
              <a:t>. These filters are applied to every request that goes through the gateway. Example:</a:t>
            </a:r>
            <a:endParaRPr lang="en-US" sz="2000" dirty="0"/>
          </a:p>
        </p:txBody>
      </p:sp>
      <p:sp>
        <p:nvSpPr>
          <p:cNvPr id="3" name="TextBox 2">
            <a:extLst>
              <a:ext uri="{FF2B5EF4-FFF2-40B4-BE49-F238E27FC236}">
                <a16:creationId xmlns:a16="http://schemas.microsoft.com/office/drawing/2014/main" id="{FAC01520-8C5A-3D97-ACEC-403AA53C428E}"/>
              </a:ext>
            </a:extLst>
          </p:cNvPr>
          <p:cNvSpPr txBox="1"/>
          <p:nvPr/>
        </p:nvSpPr>
        <p:spPr>
          <a:xfrm>
            <a:off x="609600" y="2663204"/>
            <a:ext cx="8153400" cy="2308324"/>
          </a:xfrm>
          <a:prstGeom prst="rect">
            <a:avLst/>
          </a:prstGeom>
          <a:noFill/>
        </p:spPr>
        <p:txBody>
          <a:bodyPr wrap="square">
            <a:spAutoFit/>
          </a:bodyPr>
          <a:lstStyle/>
          <a:p>
            <a:r>
              <a:rPr lang="en-IN" b="0" i="0" dirty="0">
                <a:solidFill>
                  <a:srgbClr val="836C28"/>
                </a:solidFill>
                <a:effectLst/>
                <a:latin typeface="source-code-pro"/>
              </a:rPr>
              <a:t>spring:</a:t>
            </a:r>
            <a:br>
              <a:rPr lang="en-IN" dirty="0"/>
            </a:br>
            <a:r>
              <a:rPr lang="en-IN" dirty="0"/>
              <a:t>  </a:t>
            </a:r>
            <a:r>
              <a:rPr lang="en-IN" b="0" i="0" dirty="0">
                <a:solidFill>
                  <a:srgbClr val="836C28"/>
                </a:solidFill>
                <a:effectLst/>
                <a:latin typeface="source-code-pro"/>
              </a:rPr>
              <a:t>cloud:</a:t>
            </a:r>
            <a:br>
              <a:rPr lang="en-IN" dirty="0"/>
            </a:br>
            <a:r>
              <a:rPr lang="en-IN" dirty="0"/>
              <a:t>    </a:t>
            </a:r>
            <a:r>
              <a:rPr lang="en-IN" b="0" i="0" dirty="0">
                <a:solidFill>
                  <a:srgbClr val="836C28"/>
                </a:solidFill>
                <a:effectLst/>
                <a:latin typeface="source-code-pro"/>
              </a:rPr>
              <a:t>gateway:</a:t>
            </a:r>
            <a:br>
              <a:rPr lang="en-IN" b="0" i="0" dirty="0">
                <a:solidFill>
                  <a:srgbClr val="836C28"/>
                </a:solidFill>
                <a:effectLst/>
                <a:latin typeface="source-code-pro"/>
              </a:rPr>
            </a:br>
            <a:r>
              <a:rPr lang="en-IN" b="0" i="0" dirty="0">
                <a:solidFill>
                  <a:srgbClr val="836C28"/>
                </a:solidFill>
                <a:effectLst/>
                <a:latin typeface="source-code-pro"/>
              </a:rPr>
              <a:t>       </a:t>
            </a:r>
            <a:r>
              <a:rPr lang="en-IN" b="0" i="0" dirty="0" err="1">
                <a:solidFill>
                  <a:srgbClr val="836C28"/>
                </a:solidFill>
                <a:effectLst/>
                <a:latin typeface="source-code-pro"/>
              </a:rPr>
              <a:t>globalFilters</a:t>
            </a:r>
            <a:r>
              <a:rPr lang="en-IN" b="0" i="0" dirty="0">
                <a:solidFill>
                  <a:srgbClr val="836C28"/>
                </a:solidFill>
                <a:effectLst/>
                <a:latin typeface="source-code-pro"/>
              </a:rPr>
              <a:t>:</a:t>
            </a:r>
            <a:br>
              <a:rPr lang="en-IN" dirty="0"/>
            </a:br>
            <a:r>
              <a:rPr lang="en-IN" dirty="0"/>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a:solidFill>
                  <a:srgbClr val="836C28"/>
                </a:solidFill>
                <a:effectLst/>
                <a:latin typeface="source-code-pro"/>
              </a:rPr>
              <a:t>name:</a:t>
            </a:r>
            <a:r>
              <a:rPr lang="en-IN" b="0" i="0" dirty="0">
                <a:solidFill>
                  <a:srgbClr val="242424"/>
                </a:solidFill>
                <a:effectLst/>
                <a:latin typeface="source-code-pro"/>
              </a:rPr>
              <a:t> </a:t>
            </a:r>
            <a:r>
              <a:rPr lang="en-IN" b="0" i="0" dirty="0" err="1">
                <a:solidFill>
                  <a:srgbClr val="C41A16"/>
                </a:solidFill>
                <a:effectLst/>
                <a:latin typeface="source-code-pro"/>
              </a:rPr>
              <a:t>RequestRateLimiter</a:t>
            </a:r>
            <a:br>
              <a:rPr lang="en-IN" dirty="0"/>
            </a:br>
            <a:r>
              <a:rPr lang="en-IN" dirty="0"/>
              <a:t>             </a:t>
            </a:r>
            <a:r>
              <a:rPr lang="en-IN" b="0" i="0" dirty="0" err="1">
                <a:solidFill>
                  <a:srgbClr val="836C28"/>
                </a:solidFill>
                <a:effectLst/>
                <a:latin typeface="source-code-pro"/>
              </a:rPr>
              <a:t>args</a:t>
            </a:r>
            <a:r>
              <a:rPr lang="en-IN" b="0" i="0" dirty="0">
                <a:solidFill>
                  <a:srgbClr val="836C28"/>
                </a:solidFill>
                <a:effectLst/>
                <a:latin typeface="source-code-pro"/>
              </a:rPr>
              <a:t>:</a:t>
            </a:r>
            <a:br>
              <a:rPr lang="en-IN" dirty="0"/>
            </a:br>
            <a:r>
              <a:rPr lang="en-IN" dirty="0"/>
              <a:t>                </a:t>
            </a:r>
            <a:r>
              <a:rPr lang="en-IN" b="0" i="0" dirty="0" err="1">
                <a:solidFill>
                  <a:srgbClr val="836C28"/>
                </a:solidFill>
                <a:effectLst/>
                <a:latin typeface="source-code-pro"/>
              </a:rPr>
              <a:t>redis</a:t>
            </a:r>
            <a:r>
              <a:rPr lang="en-IN" b="0" i="0" dirty="0">
                <a:solidFill>
                  <a:srgbClr val="836C28"/>
                </a:solidFill>
                <a:effectLst/>
                <a:latin typeface="source-code-pro"/>
              </a:rPr>
              <a:t>-rate-</a:t>
            </a:r>
            <a:r>
              <a:rPr lang="en-IN" b="0" i="0" dirty="0" err="1">
                <a:solidFill>
                  <a:srgbClr val="836C28"/>
                </a:solidFill>
                <a:effectLst/>
                <a:latin typeface="source-code-pro"/>
              </a:rPr>
              <a:t>limiter.replenishRate</a:t>
            </a:r>
            <a:r>
              <a:rPr lang="en-IN" b="0" i="0" dirty="0">
                <a:solidFill>
                  <a:srgbClr val="836C28"/>
                </a:solidFill>
                <a:effectLst/>
                <a:latin typeface="source-code-pro"/>
              </a:rPr>
              <a:t>:</a:t>
            </a:r>
            <a:r>
              <a:rPr lang="en-IN" b="0" i="0" dirty="0">
                <a:solidFill>
                  <a:srgbClr val="242424"/>
                </a:solidFill>
                <a:effectLst/>
                <a:latin typeface="source-code-pro"/>
              </a:rPr>
              <a:t> </a:t>
            </a:r>
            <a:r>
              <a:rPr lang="en-IN" b="0" i="0" dirty="0">
                <a:solidFill>
                  <a:srgbClr val="1C00CF"/>
                </a:solidFill>
                <a:effectLst/>
                <a:latin typeface="source-code-pro"/>
              </a:rPr>
              <a:t>10</a:t>
            </a:r>
            <a:br>
              <a:rPr lang="en-IN" dirty="0"/>
            </a:br>
            <a:r>
              <a:rPr lang="en-IN" dirty="0"/>
              <a:t>                </a:t>
            </a:r>
            <a:r>
              <a:rPr lang="en-IN" b="0" i="0" dirty="0" err="1">
                <a:solidFill>
                  <a:srgbClr val="836C28"/>
                </a:solidFill>
                <a:effectLst/>
                <a:latin typeface="source-code-pro"/>
              </a:rPr>
              <a:t>redis</a:t>
            </a:r>
            <a:r>
              <a:rPr lang="en-IN" b="0" i="0" dirty="0">
                <a:solidFill>
                  <a:srgbClr val="836C28"/>
                </a:solidFill>
                <a:effectLst/>
                <a:latin typeface="source-code-pro"/>
              </a:rPr>
              <a:t>-rate-</a:t>
            </a:r>
            <a:r>
              <a:rPr lang="en-IN" b="0" i="0" dirty="0" err="1">
                <a:solidFill>
                  <a:srgbClr val="836C28"/>
                </a:solidFill>
                <a:effectLst/>
                <a:latin typeface="source-code-pro"/>
              </a:rPr>
              <a:t>limiter.burstCapacity</a:t>
            </a:r>
            <a:r>
              <a:rPr lang="en-IN" b="0" i="0" dirty="0">
                <a:solidFill>
                  <a:srgbClr val="836C28"/>
                </a:solidFill>
                <a:effectLst/>
                <a:latin typeface="source-code-pro"/>
              </a:rPr>
              <a:t>:</a:t>
            </a:r>
            <a:r>
              <a:rPr lang="en-IN" b="0" i="0" dirty="0">
                <a:solidFill>
                  <a:srgbClr val="242424"/>
                </a:solidFill>
                <a:effectLst/>
                <a:latin typeface="source-code-pro"/>
              </a:rPr>
              <a:t> </a:t>
            </a:r>
            <a:r>
              <a:rPr lang="en-IN" b="0" i="0" dirty="0">
                <a:solidFill>
                  <a:srgbClr val="1C00CF"/>
                </a:solidFill>
                <a:effectLst/>
                <a:latin typeface="source-code-pro"/>
              </a:rPr>
              <a:t>20</a:t>
            </a:r>
            <a:endParaRPr lang="en-US" dirty="0"/>
          </a:p>
        </p:txBody>
      </p:sp>
      <p:sp>
        <p:nvSpPr>
          <p:cNvPr id="8" name="TextBox 7">
            <a:extLst>
              <a:ext uri="{FF2B5EF4-FFF2-40B4-BE49-F238E27FC236}">
                <a16:creationId xmlns:a16="http://schemas.microsoft.com/office/drawing/2014/main" id="{108A729B-308D-3A98-ED74-57938FC64DE1}"/>
              </a:ext>
            </a:extLst>
          </p:cNvPr>
          <p:cNvSpPr txBox="1"/>
          <p:nvPr/>
        </p:nvSpPr>
        <p:spPr>
          <a:xfrm>
            <a:off x="838200" y="5181600"/>
            <a:ext cx="7924800" cy="369332"/>
          </a:xfrm>
          <a:prstGeom prst="rect">
            <a:avLst/>
          </a:prstGeom>
          <a:noFill/>
        </p:spPr>
        <p:txBody>
          <a:bodyPr wrap="square">
            <a:spAutoFit/>
          </a:bodyPr>
          <a:lstStyle/>
          <a:p>
            <a:r>
              <a:rPr lang="en-US" dirty="0"/>
              <a:t>https://</a:t>
            </a:r>
            <a:r>
              <a:rPr lang="en-US" dirty="0" err="1"/>
              <a:t>docs.spring.io</a:t>
            </a:r>
            <a:r>
              <a:rPr lang="en-US" dirty="0"/>
              <a:t>/spring-cloud-gateway/reference/spring-cloud-</a:t>
            </a:r>
            <a:r>
              <a:rPr lang="en-US" dirty="0" err="1"/>
              <a:t>gateway.html</a:t>
            </a:r>
            <a:endParaRPr lang="en-US" dirty="0"/>
          </a:p>
        </p:txBody>
      </p:sp>
    </p:spTree>
    <p:extLst>
      <p:ext uri="{BB962C8B-B14F-4D97-AF65-F5344CB8AC3E}">
        <p14:creationId xmlns:p14="http://schemas.microsoft.com/office/powerpoint/2010/main" val="105161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Gateway Filters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IN" sz="2000" b="0" i="0" dirty="0">
                <a:solidFill>
                  <a:srgbClr val="242424"/>
                </a:solidFill>
                <a:effectLst/>
                <a:latin typeface="source-serif-pro"/>
              </a:rPr>
              <a:t>Apply filters to modify requests or responses as they pass through the gateway. Filters can handle tasks such as authentication, authorization, logging, and more</a:t>
            </a:r>
            <a:endParaRPr lang="en-US" sz="2000" dirty="0"/>
          </a:p>
        </p:txBody>
      </p:sp>
      <p:sp>
        <p:nvSpPr>
          <p:cNvPr id="3" name="TextBox 2">
            <a:extLst>
              <a:ext uri="{FF2B5EF4-FFF2-40B4-BE49-F238E27FC236}">
                <a16:creationId xmlns:a16="http://schemas.microsoft.com/office/drawing/2014/main" id="{FAC01520-8C5A-3D97-ACEC-403AA53C428E}"/>
              </a:ext>
            </a:extLst>
          </p:cNvPr>
          <p:cNvSpPr txBox="1"/>
          <p:nvPr/>
        </p:nvSpPr>
        <p:spPr>
          <a:xfrm>
            <a:off x="772722" y="1905000"/>
            <a:ext cx="8153400" cy="3416320"/>
          </a:xfrm>
          <a:prstGeom prst="rect">
            <a:avLst/>
          </a:prstGeom>
          <a:noFill/>
        </p:spPr>
        <p:txBody>
          <a:bodyPr wrap="square">
            <a:spAutoFit/>
          </a:bodyPr>
          <a:lstStyle/>
          <a:p>
            <a:r>
              <a:rPr lang="en-IN" b="0" i="0" dirty="0">
                <a:solidFill>
                  <a:srgbClr val="836C28"/>
                </a:solidFill>
                <a:effectLst/>
                <a:latin typeface="source-code-pro"/>
              </a:rPr>
              <a:t>spring:</a:t>
            </a:r>
            <a:br>
              <a:rPr lang="en-IN" dirty="0"/>
            </a:br>
            <a:r>
              <a:rPr lang="en-IN" dirty="0"/>
              <a:t>  </a:t>
            </a:r>
            <a:r>
              <a:rPr lang="en-IN" b="0" i="0" dirty="0">
                <a:solidFill>
                  <a:srgbClr val="836C28"/>
                </a:solidFill>
                <a:effectLst/>
                <a:latin typeface="source-code-pro"/>
              </a:rPr>
              <a:t>cloud:</a:t>
            </a:r>
            <a:br>
              <a:rPr lang="en-IN" dirty="0"/>
            </a:br>
            <a:r>
              <a:rPr lang="en-IN" dirty="0"/>
              <a:t>    </a:t>
            </a:r>
            <a:r>
              <a:rPr lang="en-IN" b="0" i="0" dirty="0">
                <a:solidFill>
                  <a:srgbClr val="836C28"/>
                </a:solidFill>
                <a:effectLst/>
                <a:latin typeface="source-code-pro"/>
              </a:rPr>
              <a:t>gateway:</a:t>
            </a:r>
            <a:br>
              <a:rPr lang="en-IN" dirty="0"/>
            </a:br>
            <a:r>
              <a:rPr lang="en-IN" dirty="0"/>
              <a:t>      </a:t>
            </a:r>
            <a:r>
              <a:rPr lang="en-IN" b="0" i="0" dirty="0">
                <a:solidFill>
                  <a:srgbClr val="836C28"/>
                </a:solidFill>
                <a:effectLst/>
                <a:latin typeface="source-code-pro"/>
              </a:rPr>
              <a:t>routes:</a:t>
            </a:r>
            <a:br>
              <a:rPr lang="en-IN" dirty="0"/>
            </a:br>
            <a:r>
              <a:rPr lang="en-IN" dirty="0"/>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a:solidFill>
                  <a:srgbClr val="836C28"/>
                </a:solidFill>
                <a:effectLst/>
                <a:latin typeface="source-code-pro"/>
              </a:rPr>
              <a:t>id:</a:t>
            </a:r>
            <a:r>
              <a:rPr lang="en-IN" b="0" i="0" dirty="0">
                <a:solidFill>
                  <a:srgbClr val="242424"/>
                </a:solidFill>
                <a:effectLst/>
                <a:latin typeface="source-code-pro"/>
              </a:rPr>
              <a:t> </a:t>
            </a:r>
            <a:r>
              <a:rPr lang="en-IN" b="0" i="0" dirty="0">
                <a:solidFill>
                  <a:srgbClr val="C41A16"/>
                </a:solidFill>
                <a:effectLst/>
                <a:latin typeface="source-code-pro"/>
              </a:rPr>
              <a:t>order-service</a:t>
            </a:r>
            <a:r>
              <a:rPr lang="en-IN" b="0" i="0" dirty="0">
                <a:solidFill>
                  <a:srgbClr val="242424"/>
                </a:solidFill>
                <a:effectLst/>
                <a:latin typeface="source-code-pro"/>
              </a:rPr>
              <a:t> </a:t>
            </a:r>
            <a:r>
              <a:rPr lang="en-IN" b="0" i="0" dirty="0">
                <a:solidFill>
                  <a:srgbClr val="007400"/>
                </a:solidFill>
                <a:effectLst/>
                <a:latin typeface="source-code-pro"/>
              </a:rPr>
              <a:t># Unique id of the route. This must be unique</a:t>
            </a:r>
            <a:br>
              <a:rPr lang="en-IN" dirty="0"/>
            </a:br>
            <a:r>
              <a:rPr lang="en-IN" dirty="0"/>
              <a:t>          </a:t>
            </a:r>
            <a:r>
              <a:rPr lang="en-IN" b="0" i="0" dirty="0" err="1">
                <a:solidFill>
                  <a:srgbClr val="836C28"/>
                </a:solidFill>
                <a:effectLst/>
                <a:latin typeface="source-code-pro"/>
              </a:rPr>
              <a:t>uri</a:t>
            </a:r>
            <a:r>
              <a:rPr lang="en-IN" b="0" i="0" dirty="0">
                <a:solidFill>
                  <a:srgbClr val="836C28"/>
                </a:solidFill>
                <a:effectLst/>
                <a:latin typeface="source-code-pro"/>
              </a:rPr>
              <a:t>:</a:t>
            </a:r>
            <a:r>
              <a:rPr lang="en-IN" b="0" i="0" dirty="0">
                <a:solidFill>
                  <a:srgbClr val="242424"/>
                </a:solidFill>
                <a:effectLst/>
                <a:latin typeface="source-code-pro"/>
              </a:rPr>
              <a:t> </a:t>
            </a:r>
            <a:r>
              <a:rPr lang="en-IN" b="0" i="0" dirty="0">
                <a:solidFill>
                  <a:srgbClr val="C41A16"/>
                </a:solidFill>
                <a:effectLst/>
                <a:latin typeface="source-code-pro"/>
              </a:rPr>
              <a:t>http://localhost:8081</a:t>
            </a:r>
            <a:r>
              <a:rPr lang="en-IN" b="0" i="0" dirty="0">
                <a:solidFill>
                  <a:srgbClr val="242424"/>
                </a:solidFill>
                <a:effectLst/>
                <a:latin typeface="source-code-pro"/>
              </a:rPr>
              <a:t> </a:t>
            </a:r>
            <a:r>
              <a:rPr lang="en-IN" b="0" i="0" dirty="0">
                <a:solidFill>
                  <a:srgbClr val="007400"/>
                </a:solidFill>
                <a:effectLst/>
                <a:latin typeface="source-code-pro"/>
              </a:rPr>
              <a:t>#Target microservice URI</a:t>
            </a:r>
            <a:br>
              <a:rPr lang="en-IN" dirty="0"/>
            </a:br>
            <a:r>
              <a:rPr lang="en-IN" dirty="0"/>
              <a:t>          </a:t>
            </a:r>
            <a:r>
              <a:rPr lang="en-IN" b="0" i="0" dirty="0">
                <a:solidFill>
                  <a:srgbClr val="836C28"/>
                </a:solidFill>
                <a:effectLst/>
                <a:latin typeface="source-code-pro"/>
              </a:rPr>
              <a:t>predicates:</a:t>
            </a:r>
            <a:r>
              <a:rPr lang="en-IN" b="0" i="0" dirty="0">
                <a:solidFill>
                  <a:srgbClr val="242424"/>
                </a:solidFill>
                <a:effectLst/>
                <a:latin typeface="source-code-pro"/>
              </a:rPr>
              <a:t> </a:t>
            </a:r>
            <a:r>
              <a:rPr lang="en-IN" b="0" i="0" dirty="0">
                <a:solidFill>
                  <a:srgbClr val="007400"/>
                </a:solidFill>
                <a:effectLst/>
                <a:latin typeface="source-code-pro"/>
              </a:rPr>
              <a:t># condition that you want to check before routing to the given URI.</a:t>
            </a:r>
            <a:br>
              <a:rPr lang="en-IN" dirty="0"/>
            </a:br>
            <a:r>
              <a:rPr lang="en-IN" dirty="0"/>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a:solidFill>
                  <a:srgbClr val="C41A16"/>
                </a:solidFill>
                <a:effectLst/>
                <a:latin typeface="source-code-pro"/>
              </a:rPr>
              <a:t>Path=/orders/**</a:t>
            </a:r>
            <a:r>
              <a:rPr lang="en-IN" b="0" i="0" dirty="0">
                <a:solidFill>
                  <a:srgbClr val="242424"/>
                </a:solidFill>
                <a:effectLst/>
                <a:latin typeface="source-code-pro"/>
              </a:rPr>
              <a:t> </a:t>
            </a:r>
            <a:r>
              <a:rPr lang="en-IN" b="0" i="0" dirty="0">
                <a:solidFill>
                  <a:srgbClr val="007400"/>
                </a:solidFill>
                <a:effectLst/>
                <a:latin typeface="source-code-pro"/>
              </a:rPr>
              <a:t># Path predicate for URI path matching</a:t>
            </a:r>
            <a:br>
              <a:rPr lang="en-IN" b="0" i="0" dirty="0">
                <a:solidFill>
                  <a:srgbClr val="007400"/>
                </a:solidFill>
                <a:effectLst/>
                <a:latin typeface="source-code-pro"/>
              </a:rPr>
            </a:br>
            <a:r>
              <a:rPr lang="en-IN" b="0" i="0" dirty="0">
                <a:solidFill>
                  <a:srgbClr val="007400"/>
                </a:solidFill>
                <a:effectLst/>
                <a:latin typeface="source-code-pro"/>
              </a:rPr>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a:solidFill>
                  <a:srgbClr val="C41A16"/>
                </a:solidFill>
                <a:effectLst/>
                <a:latin typeface="source-code-pro"/>
              </a:rPr>
              <a:t>Method=GET</a:t>
            </a:r>
          </a:p>
          <a:p>
            <a:r>
              <a:rPr lang="en-IN" dirty="0">
                <a:solidFill>
                  <a:srgbClr val="836C28"/>
                </a:solidFill>
                <a:latin typeface="source-code-pro"/>
              </a:rPr>
              <a:t>          </a:t>
            </a:r>
            <a:r>
              <a:rPr lang="en-IN" b="0" i="0" dirty="0">
                <a:solidFill>
                  <a:srgbClr val="836C28"/>
                </a:solidFill>
                <a:effectLst/>
                <a:latin typeface="source-code-pro"/>
              </a:rPr>
              <a:t>filters:</a:t>
            </a:r>
            <a:br>
              <a:rPr lang="en-IN" dirty="0"/>
            </a:br>
            <a:r>
              <a:rPr lang="en-IN" dirty="0"/>
              <a:t>             </a:t>
            </a:r>
            <a:r>
              <a:rPr lang="en-IN" b="0" i="0" dirty="0">
                <a:solidFill>
                  <a:srgbClr val="1C00CF"/>
                </a:solidFill>
                <a:effectLst/>
                <a:latin typeface="source-code-pro"/>
              </a:rPr>
              <a:t>-</a:t>
            </a:r>
            <a:r>
              <a:rPr lang="en-IN" b="0" i="0" dirty="0">
                <a:solidFill>
                  <a:srgbClr val="242424"/>
                </a:solidFill>
                <a:effectLst/>
                <a:latin typeface="source-code-pro"/>
              </a:rPr>
              <a:t> </a:t>
            </a:r>
            <a:r>
              <a:rPr lang="en-IN" b="0" i="0" dirty="0" err="1">
                <a:solidFill>
                  <a:srgbClr val="C41A16"/>
                </a:solidFill>
                <a:effectLst/>
                <a:latin typeface="source-code-pro"/>
              </a:rPr>
              <a:t>StripPrefix</a:t>
            </a:r>
            <a:r>
              <a:rPr lang="en-IN" b="0" i="0" dirty="0">
                <a:solidFill>
                  <a:srgbClr val="C41A16"/>
                </a:solidFill>
                <a:effectLst/>
                <a:latin typeface="source-code-pro"/>
              </a:rPr>
              <a:t>=1</a:t>
            </a:r>
            <a:r>
              <a:rPr lang="en-IN" b="0" i="0" dirty="0">
                <a:solidFill>
                  <a:srgbClr val="242424"/>
                </a:solidFill>
                <a:effectLst/>
                <a:latin typeface="source-code-pro"/>
              </a:rPr>
              <a:t> </a:t>
            </a:r>
            <a:r>
              <a:rPr lang="en-IN" b="0" i="0" dirty="0">
                <a:solidFill>
                  <a:srgbClr val="007400"/>
                </a:solidFill>
                <a:effectLst/>
                <a:latin typeface="source-code-pro"/>
              </a:rPr>
              <a:t># Remove the first segment of the path</a:t>
            </a:r>
            <a:endParaRPr lang="en-US" dirty="0"/>
          </a:p>
          <a:p>
            <a:endParaRPr lang="en-US" dirty="0"/>
          </a:p>
        </p:txBody>
      </p:sp>
    </p:spTree>
    <p:extLst>
      <p:ext uri="{BB962C8B-B14F-4D97-AF65-F5344CB8AC3E}">
        <p14:creationId xmlns:p14="http://schemas.microsoft.com/office/powerpoint/2010/main" val="64116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Routing</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2000" dirty="0"/>
              <a:t>It is a process of identifying a Microservice based on the predicate and URL(Path) and execute it. Generally, there are two types of Routing: Static Routing and Dynamic Routing</a:t>
            </a:r>
          </a:p>
          <a:p>
            <a:pPr marL="342900" indent="-342900" fontAlgn="base">
              <a:buFont typeface="Arial" charset="0"/>
              <a:buChar char="•"/>
            </a:pPr>
            <a:r>
              <a:rPr lang="en-IN" sz="2000" dirty="0"/>
              <a:t>Static Routing </a:t>
            </a:r>
          </a:p>
          <a:p>
            <a:pPr marL="342900" indent="-342900" fontAlgn="base">
              <a:buFont typeface="Arial" charset="0"/>
              <a:buChar char="•"/>
            </a:pPr>
            <a:r>
              <a:rPr lang="en-IN" sz="2000" dirty="0"/>
              <a:t>If a microservice has a single instance(also known as a direct call to microservice) is known as static routing. In this case API Gateway routes the request directly to the microservice.</a:t>
            </a:r>
          </a:p>
          <a:p>
            <a:pPr marL="342900" indent="-342900" fontAlgn="base">
              <a:buFont typeface="Arial" charset="0"/>
              <a:buChar char="•"/>
            </a:pPr>
            <a:r>
              <a:rPr lang="en-IN" sz="2000" dirty="0"/>
              <a:t>Dynamic Routing </a:t>
            </a:r>
          </a:p>
          <a:p>
            <a:pPr marL="342900" indent="-342900" fontAlgn="base">
              <a:buFont typeface="Arial" charset="0"/>
              <a:buChar char="•"/>
            </a:pPr>
            <a:r>
              <a:rPr lang="en-IN" sz="2000" dirty="0"/>
              <a:t>Dynamic Routing comes into the picture when a microservice has multiple instances. In this case, API Gateway reaches Eureka, to get less load factor instance and then routes the request to the corresponding microservice. It internally generates </a:t>
            </a:r>
            <a:r>
              <a:rPr lang="en-IN" sz="2000" dirty="0">
                <a:hlinkClick r:id="rId3">
                  <a:extLst>
                    <a:ext uri="{A12FA001-AC4F-418D-AE19-62706E023703}">
                      <ahyp:hlinkClr xmlns:ahyp="http://schemas.microsoft.com/office/drawing/2018/hyperlinkcolor" val="tx"/>
                    </a:ext>
                  </a:extLst>
                </a:hlinkClick>
              </a:rPr>
              <a:t>Feign Client</a:t>
            </a:r>
            <a:r>
              <a:rPr lang="en-IN" sz="2000" dirty="0"/>
              <a:t> code based on the given configuration for load balancing.</a:t>
            </a:r>
          </a:p>
        </p:txBody>
      </p:sp>
    </p:spTree>
    <p:extLst>
      <p:ext uri="{BB962C8B-B14F-4D97-AF65-F5344CB8AC3E}">
        <p14:creationId xmlns:p14="http://schemas.microsoft.com/office/powerpoint/2010/main" val="234486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Filters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2000" dirty="0"/>
              <a:t>There are 2 different types of filters.</a:t>
            </a:r>
          </a:p>
          <a:p>
            <a:pPr marL="342900" indent="-342900" fontAlgn="base">
              <a:buFont typeface="Arial" charset="0"/>
              <a:buChar char="•"/>
            </a:pPr>
            <a:r>
              <a:rPr lang="en-IN" sz="2000" dirty="0"/>
              <a:t>Pre Filters — if you want to add or change request object before you pass it down to destination service, you can use these filters.</a:t>
            </a:r>
          </a:p>
          <a:p>
            <a:pPr marL="342900" indent="-342900" fontAlgn="base">
              <a:buFont typeface="Arial" charset="0"/>
              <a:buChar char="•"/>
            </a:pPr>
            <a:r>
              <a:rPr lang="en-IN" sz="2000" dirty="0"/>
              <a:t>Post Filters — if you want to add or change response object before you pass it back to client, you can use these filters.</a:t>
            </a:r>
          </a:p>
        </p:txBody>
      </p:sp>
    </p:spTree>
    <p:extLst>
      <p:ext uri="{BB962C8B-B14F-4D97-AF65-F5344CB8AC3E}">
        <p14:creationId xmlns:p14="http://schemas.microsoft.com/office/powerpoint/2010/main" val="337358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Gateway Spring Project</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2000" dirty="0"/>
              <a:t>Create a spring boot project </a:t>
            </a:r>
            <a:r>
              <a:rPr lang="en-IN" sz="2000" dirty="0" err="1"/>
              <a:t>GatewayServer</a:t>
            </a:r>
            <a:r>
              <a:rPr lang="en-IN" sz="2000" dirty="0"/>
              <a:t> with following dependencies:</a:t>
            </a:r>
            <a:br>
              <a:rPr lang="en-IN" sz="2000" dirty="0"/>
            </a:br>
            <a:r>
              <a:rPr lang="en-IN" sz="2000" dirty="0"/>
              <a:t>eureka client, config client, reactive gateway routing</a:t>
            </a:r>
          </a:p>
          <a:p>
            <a:pPr marL="342900" indent="-342900" fontAlgn="base">
              <a:buFont typeface="Arial" charset="0"/>
              <a:buChar char="•"/>
            </a:pPr>
            <a:r>
              <a:rPr lang="en-IN" sz="2000" dirty="0"/>
              <a:t>Update the </a:t>
            </a:r>
            <a:r>
              <a:rPr lang="en-IN" sz="2000" dirty="0" err="1"/>
              <a:t>yml</a:t>
            </a:r>
            <a:r>
              <a:rPr lang="en-IN" sz="2000" dirty="0"/>
              <a:t> file to get information from config server and register as eureka clients</a:t>
            </a:r>
          </a:p>
          <a:p>
            <a:pPr marL="342900" indent="-342900" fontAlgn="base">
              <a:buFont typeface="Arial" charset="0"/>
              <a:buChar char="•"/>
            </a:pPr>
            <a:r>
              <a:rPr lang="en-IN" sz="2000" dirty="0"/>
              <a:t>Add below to tell gateway to connect with gateway server and locate details about microservice.</a:t>
            </a:r>
            <a:br>
              <a:rPr lang="en-IN" sz="2000" dirty="0"/>
            </a:br>
            <a:r>
              <a:rPr lang="en-IN" sz="2000" dirty="0">
                <a:solidFill>
                  <a:srgbClr val="CF8E6D"/>
                </a:solidFill>
              </a:rPr>
              <a:t>spring</a:t>
            </a:r>
            <a:r>
              <a:rPr lang="en-IN" sz="2000" dirty="0">
                <a:solidFill>
                  <a:srgbClr val="CF8E6D"/>
                </a:solidFill>
                <a:effectLst/>
              </a:rPr>
              <a:t> </a:t>
            </a:r>
            <a:r>
              <a:rPr lang="en-IN" sz="2000" dirty="0"/>
              <a:t>:</a:t>
            </a:r>
            <a:br>
              <a:rPr lang="en-IN" sz="2000" dirty="0"/>
            </a:br>
            <a:r>
              <a:rPr lang="en-IN" sz="2000" dirty="0"/>
              <a:t>  </a:t>
            </a:r>
            <a:r>
              <a:rPr lang="en-IN" sz="2000" dirty="0">
                <a:solidFill>
                  <a:srgbClr val="CF8E6D"/>
                </a:solidFill>
                <a:effectLst/>
              </a:rPr>
              <a:t>cloud</a:t>
            </a:r>
            <a:r>
              <a:rPr lang="en-IN" sz="2000" dirty="0">
                <a:solidFill>
                  <a:srgbClr val="BCBEC4"/>
                </a:solidFill>
                <a:effectLst/>
              </a:rPr>
              <a:t>:</a:t>
            </a:r>
            <a:br>
              <a:rPr lang="en-IN" sz="2000" dirty="0">
                <a:solidFill>
                  <a:srgbClr val="BCBEC4"/>
                </a:solidFill>
                <a:effectLst/>
              </a:rPr>
            </a:br>
            <a:r>
              <a:rPr lang="en-IN" sz="2000" dirty="0">
                <a:solidFill>
                  <a:srgbClr val="BCBEC4"/>
                </a:solidFill>
                <a:effectLst/>
              </a:rPr>
              <a:t>    </a:t>
            </a:r>
            <a:r>
              <a:rPr lang="en-IN" sz="2000" dirty="0">
                <a:solidFill>
                  <a:srgbClr val="CF8E6D"/>
                </a:solidFill>
                <a:effectLst/>
              </a:rPr>
              <a:t>gateway</a:t>
            </a:r>
            <a:r>
              <a:rPr lang="en-IN" sz="2000" dirty="0">
                <a:solidFill>
                  <a:srgbClr val="BCBEC4"/>
                </a:solidFill>
                <a:effectLst/>
              </a:rPr>
              <a:t>:</a:t>
            </a:r>
            <a:br>
              <a:rPr lang="en-IN" sz="2000" dirty="0">
                <a:solidFill>
                  <a:srgbClr val="BCBEC4"/>
                </a:solidFill>
                <a:effectLst/>
              </a:rPr>
            </a:br>
            <a:r>
              <a:rPr lang="en-IN" sz="2000" dirty="0">
                <a:solidFill>
                  <a:srgbClr val="BCBEC4"/>
                </a:solidFill>
                <a:effectLst/>
              </a:rPr>
              <a:t>      </a:t>
            </a:r>
            <a:r>
              <a:rPr lang="en-IN" sz="2000" dirty="0">
                <a:solidFill>
                  <a:srgbClr val="CF8E6D"/>
                </a:solidFill>
                <a:effectLst/>
              </a:rPr>
              <a:t>discovery</a:t>
            </a:r>
            <a:r>
              <a:rPr lang="en-IN" sz="2000" dirty="0">
                <a:solidFill>
                  <a:srgbClr val="BCBEC4"/>
                </a:solidFill>
                <a:effectLst/>
              </a:rPr>
              <a:t>:</a:t>
            </a:r>
            <a:br>
              <a:rPr lang="en-IN" sz="2000" dirty="0">
                <a:solidFill>
                  <a:srgbClr val="BCBEC4"/>
                </a:solidFill>
                <a:effectLst/>
              </a:rPr>
            </a:br>
            <a:r>
              <a:rPr lang="en-IN" sz="2000" dirty="0">
                <a:solidFill>
                  <a:srgbClr val="BCBEC4"/>
                </a:solidFill>
                <a:effectLst/>
              </a:rPr>
              <a:t>        </a:t>
            </a:r>
            <a:r>
              <a:rPr lang="en-IN" sz="2000" dirty="0">
                <a:solidFill>
                  <a:srgbClr val="CF8E6D"/>
                </a:solidFill>
                <a:effectLst/>
              </a:rPr>
              <a:t>locator</a:t>
            </a:r>
            <a:r>
              <a:rPr lang="en-IN" sz="2000" dirty="0">
                <a:solidFill>
                  <a:srgbClr val="BCBEC4"/>
                </a:solidFill>
                <a:effectLst/>
              </a:rPr>
              <a:t>:</a:t>
            </a:r>
            <a:br>
              <a:rPr lang="en-IN" sz="2000" dirty="0">
                <a:solidFill>
                  <a:srgbClr val="BCBEC4"/>
                </a:solidFill>
                <a:effectLst/>
              </a:rPr>
            </a:br>
            <a:r>
              <a:rPr lang="en-IN" sz="2000" dirty="0">
                <a:solidFill>
                  <a:srgbClr val="BCBEC4"/>
                </a:solidFill>
                <a:effectLst/>
              </a:rPr>
              <a:t>          </a:t>
            </a:r>
            <a:r>
              <a:rPr lang="en-IN" sz="2000" dirty="0">
                <a:solidFill>
                  <a:srgbClr val="CF8E6D"/>
                </a:solidFill>
                <a:effectLst/>
              </a:rPr>
              <a:t>enabled</a:t>
            </a:r>
            <a:r>
              <a:rPr lang="en-IN" sz="2000" dirty="0">
                <a:solidFill>
                  <a:srgbClr val="BCBEC4"/>
                </a:solidFill>
                <a:effectLst/>
              </a:rPr>
              <a:t>: </a:t>
            </a:r>
            <a:r>
              <a:rPr lang="en-IN" sz="2000" dirty="0">
                <a:solidFill>
                  <a:srgbClr val="CF8E6D"/>
                </a:solidFill>
                <a:effectLst/>
              </a:rPr>
              <a:t>true</a:t>
            </a:r>
            <a:endParaRPr lang="en-IN" sz="2000" dirty="0">
              <a:solidFill>
                <a:srgbClr val="BCBEC4"/>
              </a:solidFill>
              <a:effectLst/>
            </a:endParaRPr>
          </a:p>
          <a:p>
            <a:pPr marL="342900" indent="-342900" fontAlgn="base">
              <a:buFont typeface="Arial" charset="0"/>
              <a:buChar char="•"/>
            </a:pPr>
            <a:r>
              <a:rPr lang="en-IN" sz="2000" dirty="0"/>
              <a:t>With this run config server, eureka client, gateway server and all the other 3 services.</a:t>
            </a:r>
          </a:p>
          <a:p>
            <a:pPr marL="342900" indent="-342900" fontAlgn="base">
              <a:buFont typeface="Arial" charset="0"/>
              <a:buChar char="•"/>
            </a:pPr>
            <a:r>
              <a:rPr lang="en-IN" sz="2000" dirty="0">
                <a:hlinkClick r:id="rId3"/>
              </a:rPr>
              <a:t>http://localhost:8072/actuator/gateway/routes</a:t>
            </a:r>
            <a:r>
              <a:rPr lang="en-IN" sz="2000" dirty="0"/>
              <a:t> [ check for configured paths ]</a:t>
            </a:r>
          </a:p>
        </p:txBody>
      </p:sp>
    </p:spTree>
    <p:extLst>
      <p:ext uri="{BB962C8B-B14F-4D97-AF65-F5344CB8AC3E}">
        <p14:creationId xmlns:p14="http://schemas.microsoft.com/office/powerpoint/2010/main" val="3440742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Gateway</a:t>
            </a:r>
            <a:endParaRPr lang="en-IN" b="1" dirty="0"/>
          </a:p>
        </p:txBody>
      </p:sp>
    </p:spTree>
    <p:extLst>
      <p:ext uri="{BB962C8B-B14F-4D97-AF65-F5344CB8AC3E}">
        <p14:creationId xmlns:p14="http://schemas.microsoft.com/office/powerpoint/2010/main" val="369265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Gateway Default Routing</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2000" dirty="0"/>
              <a:t>Test with </a:t>
            </a:r>
            <a:r>
              <a:rPr lang="en-IN" sz="2000" dirty="0" err="1"/>
              <a:t>url</a:t>
            </a:r>
            <a:r>
              <a:rPr lang="en-IN" sz="2000" dirty="0"/>
              <a:t> as follows on postman : </a:t>
            </a:r>
            <a:r>
              <a:rPr lang="en-IN" sz="2000" b="1" dirty="0"/>
              <a:t>[ make sure the path is upper case as services get registered on eureka in uppercase ]</a:t>
            </a:r>
            <a:r>
              <a:rPr lang="en-IN" sz="2000" dirty="0"/>
              <a:t> .</a:t>
            </a:r>
            <a:br>
              <a:rPr lang="en-IN" sz="2000" dirty="0"/>
            </a:br>
            <a:br>
              <a:rPr lang="en-IN" sz="2000" dirty="0"/>
            </a:br>
            <a:r>
              <a:rPr lang="en-IN" sz="2000" dirty="0">
                <a:hlinkClick r:id="rId3"/>
              </a:rPr>
              <a:t>http://localhost:8072/LOANS/api?mobileNumber=1212121212</a:t>
            </a:r>
            <a:r>
              <a:rPr lang="en-IN" sz="2000" dirty="0"/>
              <a:t> </a:t>
            </a:r>
            <a:br>
              <a:rPr lang="en-IN" sz="2000" dirty="0"/>
            </a:br>
            <a:r>
              <a:rPr lang="en-IN" sz="2000" dirty="0">
                <a:hlinkClick r:id="rId3"/>
              </a:rPr>
              <a:t>http://localhost:8072/CARDS/api?mobileNumber=1212121212</a:t>
            </a:r>
            <a:br>
              <a:rPr lang="en-IN" sz="2000" dirty="0"/>
            </a:br>
            <a:r>
              <a:rPr lang="en-IN" sz="2000" dirty="0">
                <a:hlinkClick r:id="rId4"/>
              </a:rPr>
              <a:t>http://localhost:8072/ACCOUNTS/api?mobileNumber=1212121212</a:t>
            </a:r>
            <a:endParaRPr lang="en-IN" sz="2000" dirty="0"/>
          </a:p>
          <a:p>
            <a:pPr marL="342900" indent="-342900" fontAlgn="base">
              <a:buFont typeface="Arial" charset="0"/>
              <a:buChar char="•"/>
            </a:pPr>
            <a:endParaRPr lang="en-IN" sz="2000" dirty="0"/>
          </a:p>
          <a:p>
            <a:pPr marL="342900" indent="-342900" fontAlgn="base">
              <a:buFont typeface="Arial" charset="0"/>
              <a:buChar char="•"/>
            </a:pPr>
            <a:r>
              <a:rPr lang="en-IN" sz="2000" dirty="0"/>
              <a:t>Add below to allow for lowercase service id</a:t>
            </a:r>
            <a:br>
              <a:rPr lang="en-IN" sz="2000" dirty="0"/>
            </a:br>
            <a:r>
              <a:rPr lang="en-IN" sz="2000" dirty="0">
                <a:solidFill>
                  <a:srgbClr val="CF8E6D"/>
                </a:solidFill>
              </a:rPr>
              <a:t>spring</a:t>
            </a:r>
            <a:r>
              <a:rPr lang="en-IN" sz="2000" dirty="0">
                <a:solidFill>
                  <a:srgbClr val="CF8E6D"/>
                </a:solidFill>
                <a:effectLst/>
              </a:rPr>
              <a:t> </a:t>
            </a:r>
            <a:r>
              <a:rPr lang="en-IN" sz="2000" dirty="0"/>
              <a:t>:</a:t>
            </a:r>
            <a:br>
              <a:rPr lang="en-IN" sz="2000" dirty="0"/>
            </a:br>
            <a:r>
              <a:rPr lang="en-IN" sz="2000" dirty="0"/>
              <a:t>  </a:t>
            </a:r>
            <a:r>
              <a:rPr lang="en-IN" sz="2000" dirty="0">
                <a:solidFill>
                  <a:srgbClr val="CF8E6D"/>
                </a:solidFill>
                <a:effectLst/>
              </a:rPr>
              <a:t>cloud</a:t>
            </a:r>
            <a:r>
              <a:rPr lang="en-IN" sz="2000" dirty="0">
                <a:solidFill>
                  <a:srgbClr val="BCBEC4"/>
                </a:solidFill>
                <a:effectLst/>
              </a:rPr>
              <a:t>:</a:t>
            </a:r>
            <a:br>
              <a:rPr lang="en-IN" sz="2000" dirty="0">
                <a:solidFill>
                  <a:srgbClr val="BCBEC4"/>
                </a:solidFill>
                <a:effectLst/>
              </a:rPr>
            </a:br>
            <a:r>
              <a:rPr lang="en-IN" sz="2000" dirty="0">
                <a:solidFill>
                  <a:srgbClr val="BCBEC4"/>
                </a:solidFill>
                <a:effectLst/>
              </a:rPr>
              <a:t>    </a:t>
            </a:r>
            <a:r>
              <a:rPr lang="en-IN" sz="2000" dirty="0">
                <a:solidFill>
                  <a:srgbClr val="CF8E6D"/>
                </a:solidFill>
                <a:effectLst/>
              </a:rPr>
              <a:t>gateway</a:t>
            </a:r>
            <a:r>
              <a:rPr lang="en-IN" sz="2000" dirty="0">
                <a:solidFill>
                  <a:srgbClr val="BCBEC4"/>
                </a:solidFill>
                <a:effectLst/>
              </a:rPr>
              <a:t>:</a:t>
            </a:r>
            <a:br>
              <a:rPr lang="en-IN" sz="2000" dirty="0">
                <a:solidFill>
                  <a:srgbClr val="BCBEC4"/>
                </a:solidFill>
                <a:effectLst/>
              </a:rPr>
            </a:br>
            <a:r>
              <a:rPr lang="en-IN" sz="2000" dirty="0">
                <a:solidFill>
                  <a:srgbClr val="BCBEC4"/>
                </a:solidFill>
                <a:effectLst/>
              </a:rPr>
              <a:t>      </a:t>
            </a:r>
            <a:r>
              <a:rPr lang="en-IN" sz="2000" dirty="0">
                <a:solidFill>
                  <a:srgbClr val="CF8E6D"/>
                </a:solidFill>
                <a:effectLst/>
              </a:rPr>
              <a:t>discovery</a:t>
            </a:r>
            <a:r>
              <a:rPr lang="en-IN" sz="2000" dirty="0">
                <a:solidFill>
                  <a:srgbClr val="BCBEC4"/>
                </a:solidFill>
                <a:effectLst/>
              </a:rPr>
              <a:t>:</a:t>
            </a:r>
            <a:br>
              <a:rPr lang="en-IN" sz="2000" dirty="0">
                <a:solidFill>
                  <a:srgbClr val="BCBEC4"/>
                </a:solidFill>
                <a:effectLst/>
              </a:rPr>
            </a:br>
            <a:r>
              <a:rPr lang="en-IN" sz="2000" dirty="0">
                <a:solidFill>
                  <a:srgbClr val="BCBEC4"/>
                </a:solidFill>
                <a:effectLst/>
              </a:rPr>
              <a:t>        </a:t>
            </a:r>
            <a:r>
              <a:rPr lang="en-IN" sz="2000" dirty="0">
                <a:solidFill>
                  <a:srgbClr val="CF8E6D"/>
                </a:solidFill>
                <a:effectLst/>
              </a:rPr>
              <a:t>locator</a:t>
            </a:r>
            <a:r>
              <a:rPr lang="en-IN" sz="2000" dirty="0">
                <a:solidFill>
                  <a:srgbClr val="BCBEC4"/>
                </a:solidFill>
                <a:effectLst/>
              </a:rPr>
              <a:t>:</a:t>
            </a:r>
            <a:br>
              <a:rPr lang="en-IN" sz="2000" dirty="0">
                <a:solidFill>
                  <a:srgbClr val="BCBEC4"/>
                </a:solidFill>
                <a:effectLst/>
              </a:rPr>
            </a:br>
            <a:r>
              <a:rPr lang="en-IN" sz="2000" dirty="0">
                <a:solidFill>
                  <a:srgbClr val="BCBEC4"/>
                </a:solidFill>
                <a:effectLst/>
              </a:rPr>
              <a:t>          </a:t>
            </a:r>
            <a:r>
              <a:rPr lang="en-IN" sz="2000" dirty="0">
                <a:solidFill>
                  <a:srgbClr val="CF8E6D"/>
                </a:solidFill>
                <a:effectLst/>
              </a:rPr>
              <a:t>enabled</a:t>
            </a:r>
            <a:r>
              <a:rPr lang="en-IN" sz="2000" dirty="0">
                <a:solidFill>
                  <a:srgbClr val="BCBEC4"/>
                </a:solidFill>
                <a:effectLst/>
              </a:rPr>
              <a:t>: </a:t>
            </a:r>
            <a:r>
              <a:rPr lang="en-IN" sz="2000" dirty="0">
                <a:solidFill>
                  <a:srgbClr val="CF8E6D"/>
                </a:solidFill>
                <a:effectLst/>
              </a:rPr>
              <a:t>true</a:t>
            </a:r>
            <a:br>
              <a:rPr lang="en-IN" sz="2000" dirty="0">
                <a:solidFill>
                  <a:srgbClr val="CF8E6D"/>
                </a:solidFill>
                <a:effectLst/>
              </a:rPr>
            </a:br>
            <a:r>
              <a:rPr lang="en-IN" sz="2000" dirty="0">
                <a:solidFill>
                  <a:srgbClr val="CF8E6D"/>
                </a:solidFill>
                <a:effectLst/>
              </a:rPr>
              <a:t>	 </a:t>
            </a:r>
            <a:r>
              <a:rPr lang="en-IN" sz="2000" dirty="0" err="1">
                <a:solidFill>
                  <a:srgbClr val="CF8E6D"/>
                </a:solidFill>
                <a:effectLst/>
              </a:rPr>
              <a:t>lowerCaseServiceId</a:t>
            </a:r>
            <a:r>
              <a:rPr lang="en-IN" sz="2000" dirty="0">
                <a:solidFill>
                  <a:srgbClr val="CF8E6D"/>
                </a:solidFill>
                <a:effectLst/>
              </a:rPr>
              <a:t>: true</a:t>
            </a:r>
          </a:p>
          <a:p>
            <a:pPr marL="342900" indent="-342900" fontAlgn="base">
              <a:buFont typeface="Arial" charset="0"/>
              <a:buChar char="•"/>
            </a:pPr>
            <a:endParaRPr lang="en-IN" sz="2000" dirty="0">
              <a:solidFill>
                <a:srgbClr val="BCBEC4"/>
              </a:solidFill>
              <a:effectLst/>
            </a:endParaRPr>
          </a:p>
          <a:p>
            <a:pPr marL="342900" indent="-342900" fontAlgn="base">
              <a:buFont typeface="Arial" charset="0"/>
              <a:buChar char="•"/>
            </a:pPr>
            <a:r>
              <a:rPr lang="en-IN" sz="2000" dirty="0"/>
              <a:t>With this rerun gateway server and test with lowercase service name.</a:t>
            </a:r>
            <a:br>
              <a:rPr lang="en-IN" sz="2000" dirty="0"/>
            </a:br>
            <a:br>
              <a:rPr lang="en-IN" sz="2000" dirty="0"/>
            </a:br>
            <a:r>
              <a:rPr lang="en-IN" sz="2000" dirty="0">
                <a:hlinkClick r:id="rId5"/>
              </a:rPr>
              <a:t>http://localhost:8072/loans/api?mobileNumber=1212121212</a:t>
            </a:r>
            <a:r>
              <a:rPr lang="en-IN" sz="2000" dirty="0"/>
              <a:t> </a:t>
            </a:r>
            <a:br>
              <a:rPr lang="en-IN" sz="2000" dirty="0"/>
            </a:br>
            <a:r>
              <a:rPr lang="en-IN" sz="2000" dirty="0">
                <a:hlinkClick r:id="rId6"/>
              </a:rPr>
              <a:t>http://localhost:8072/cards/api?mobileNumber=1212121212</a:t>
            </a:r>
            <a:br>
              <a:rPr lang="en-IN" sz="2000" dirty="0"/>
            </a:br>
            <a:r>
              <a:rPr lang="en-IN" sz="2000" dirty="0">
                <a:hlinkClick r:id="rId7"/>
              </a:rPr>
              <a:t>http://localhost:8072/accounts/api?mobileNumber=1212121212</a:t>
            </a:r>
            <a:endParaRPr lang="en-IN" sz="2000" dirty="0"/>
          </a:p>
        </p:txBody>
      </p:sp>
    </p:spTree>
    <p:extLst>
      <p:ext uri="{BB962C8B-B14F-4D97-AF65-F5344CB8AC3E}">
        <p14:creationId xmlns:p14="http://schemas.microsoft.com/office/powerpoint/2010/main" val="1382426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Custom Routes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1900" dirty="0"/>
              <a:t>The Spring Cloud Gateway uses routes to process requests to downstream services. </a:t>
            </a:r>
          </a:p>
          <a:p>
            <a:pPr marL="342900" indent="-342900" fontAlgn="base">
              <a:buFont typeface="Arial" charset="0"/>
              <a:buChar char="•"/>
            </a:pPr>
            <a:r>
              <a:rPr lang="en-IN" sz="1900" dirty="0"/>
              <a:t>Routes can be configured a number of ways:</a:t>
            </a:r>
          </a:p>
          <a:p>
            <a:pPr marL="1085850" lvl="1" indent="-342900" fontAlgn="base">
              <a:buFont typeface="Arial" charset="0"/>
              <a:buChar char="•"/>
            </a:pPr>
            <a:r>
              <a:rPr lang="en-IN" sz="1900" dirty="0"/>
              <a:t>Add in </a:t>
            </a:r>
            <a:r>
              <a:rPr lang="en-IN" sz="1900" dirty="0" err="1"/>
              <a:t>yml</a:t>
            </a:r>
            <a:r>
              <a:rPr lang="en-IN" sz="1900" dirty="0"/>
              <a:t> file</a:t>
            </a:r>
          </a:p>
          <a:p>
            <a:pPr marL="1085850" lvl="1" indent="-342900" fontAlgn="base">
              <a:buFont typeface="Arial" charset="0"/>
              <a:buChar char="•"/>
            </a:pPr>
            <a:r>
              <a:rPr lang="en-IN" sz="1900" dirty="0"/>
              <a:t>Add programmatically</a:t>
            </a:r>
          </a:p>
          <a:p>
            <a:pPr marL="342900" indent="-342900" fontAlgn="base">
              <a:buFont typeface="Arial" charset="0"/>
              <a:buChar char="•"/>
            </a:pPr>
            <a:endParaRPr lang="en-IN" sz="1900" dirty="0"/>
          </a:p>
        </p:txBody>
      </p:sp>
    </p:spTree>
    <p:extLst>
      <p:ext uri="{BB962C8B-B14F-4D97-AF65-F5344CB8AC3E}">
        <p14:creationId xmlns:p14="http://schemas.microsoft.com/office/powerpoint/2010/main" val="3598207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Dynamic Routes Programmatically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1900" dirty="0" err="1"/>
              <a:t>RouteLocator</a:t>
            </a:r>
            <a:r>
              <a:rPr lang="en-IN" sz="1900" dirty="0"/>
              <a:t>: It is an interface provided by Spring Cloud Gateway that defines a contract for classes responsible for locating and defining routes.</a:t>
            </a:r>
          </a:p>
          <a:p>
            <a:pPr marL="342900" indent="-342900" fontAlgn="base">
              <a:buFont typeface="Arial" charset="0"/>
              <a:buChar char="•"/>
            </a:pPr>
            <a:r>
              <a:rPr lang="en-IN" sz="1900" dirty="0" err="1"/>
              <a:t>RouteLocatorBuilder</a:t>
            </a:r>
            <a:r>
              <a:rPr lang="en-IN" sz="1900" dirty="0"/>
              <a:t>: It is a builder class provided by Spring Cloud Gateway to facilitate the construction of routes fluently and programmatically. It is often used in combination with the </a:t>
            </a:r>
            <a:r>
              <a:rPr lang="en-IN" sz="1900" dirty="0" err="1"/>
              <a:t>RouteLocator</a:t>
            </a:r>
            <a:r>
              <a:rPr lang="en-IN" sz="1900" dirty="0"/>
              <a:t> interface to define the routing configuration for the API gateway.</a:t>
            </a:r>
          </a:p>
          <a:p>
            <a:pPr marL="342900" indent="-342900" fontAlgn="base">
              <a:buFont typeface="Arial" charset="0"/>
              <a:buChar char="•"/>
            </a:pPr>
            <a:r>
              <a:rPr lang="en-IN" sz="1900" dirty="0"/>
              <a:t>Add below in the class with main method:</a:t>
            </a:r>
          </a:p>
          <a:p>
            <a:pPr marL="342900" indent="-342900" fontAlgn="base">
              <a:buFont typeface="Arial" charset="0"/>
              <a:buChar char="•"/>
            </a:pPr>
            <a:endParaRPr lang="en-IN" sz="1900" dirty="0"/>
          </a:p>
          <a:p>
            <a:pPr marL="342900" indent="-342900" fontAlgn="base">
              <a:buFont typeface="Arial" charset="0"/>
              <a:buChar char="•"/>
            </a:pPr>
            <a:endParaRPr lang="en-IN" sz="1900" dirty="0"/>
          </a:p>
          <a:p>
            <a:pPr marL="342900" indent="-342900" fontAlgn="base">
              <a:buFont typeface="Arial" charset="0"/>
              <a:buChar char="•"/>
            </a:pPr>
            <a:endParaRPr lang="en-IN" sz="1900" dirty="0"/>
          </a:p>
          <a:p>
            <a:pPr marL="342900" indent="-342900" fontAlgn="base">
              <a:buFont typeface="Arial" charset="0"/>
              <a:buChar char="•"/>
            </a:pPr>
            <a:endParaRPr lang="en-IN" sz="1900" dirty="0"/>
          </a:p>
          <a:p>
            <a:pPr marL="342900" indent="-342900" fontAlgn="base">
              <a:buFont typeface="Arial" charset="0"/>
              <a:buChar char="•"/>
            </a:pPr>
            <a:endParaRPr lang="en-IN" sz="1900" dirty="0"/>
          </a:p>
          <a:p>
            <a:pPr marL="342900" indent="-342900" fontAlgn="base">
              <a:buFont typeface="Arial" charset="0"/>
              <a:buChar char="•"/>
            </a:pPr>
            <a:endParaRPr lang="en-IN" sz="1900" dirty="0"/>
          </a:p>
          <a:p>
            <a:pPr marL="342900" indent="-342900" fontAlgn="base">
              <a:buFont typeface="Arial" charset="0"/>
              <a:buChar char="•"/>
            </a:pPr>
            <a:endParaRPr lang="en-IN" sz="1900" dirty="0"/>
          </a:p>
          <a:p>
            <a:pPr marL="342900" indent="-342900" fontAlgn="base">
              <a:buFont typeface="Arial" charset="0"/>
              <a:buChar char="•"/>
            </a:pPr>
            <a:r>
              <a:rPr lang="en-IN" sz="1900" dirty="0"/>
              <a:t>Test as follows:</a:t>
            </a:r>
            <a:br>
              <a:rPr lang="en-IN" sz="1900" dirty="0"/>
            </a:br>
            <a:r>
              <a:rPr lang="en-IN" sz="1900" dirty="0"/>
              <a:t>http://localhost:8072/</a:t>
            </a:r>
            <a:r>
              <a:rPr lang="en-IN" sz="1900" dirty="0" err="1"/>
              <a:t>api?mobileNumber</a:t>
            </a:r>
            <a:r>
              <a:rPr lang="en-IN" sz="1900" dirty="0"/>
              <a:t>=1212121212</a:t>
            </a:r>
          </a:p>
          <a:p>
            <a:pPr marL="342900" indent="-342900" fontAlgn="base">
              <a:buFont typeface="Arial" charset="0"/>
              <a:buChar char="•"/>
            </a:pPr>
            <a:endParaRPr lang="en-IN" sz="1900" dirty="0"/>
          </a:p>
        </p:txBody>
      </p:sp>
      <p:sp>
        <p:nvSpPr>
          <p:cNvPr id="4" name="TextBox 3">
            <a:extLst>
              <a:ext uri="{FF2B5EF4-FFF2-40B4-BE49-F238E27FC236}">
                <a16:creationId xmlns:a16="http://schemas.microsoft.com/office/drawing/2014/main" id="{FDA5F1D5-7A76-9F17-C5BD-3C32639ABAE7}"/>
              </a:ext>
            </a:extLst>
          </p:cNvPr>
          <p:cNvSpPr txBox="1"/>
          <p:nvPr/>
        </p:nvSpPr>
        <p:spPr>
          <a:xfrm>
            <a:off x="762989" y="2971800"/>
            <a:ext cx="7696200" cy="2062103"/>
          </a:xfrm>
          <a:prstGeom prst="rect">
            <a:avLst/>
          </a:prstGeom>
          <a:noFill/>
        </p:spPr>
        <p:txBody>
          <a:bodyPr wrap="square">
            <a:spAutoFit/>
          </a:bodyPr>
          <a:lstStyle/>
          <a:p>
            <a:r>
              <a:rPr lang="en-IN" sz="1600" dirty="0">
                <a:effectLst/>
              </a:rPr>
              <a:t>@Bean</a:t>
            </a:r>
            <a:br>
              <a:rPr lang="en-IN" sz="1600" dirty="0">
                <a:effectLst/>
              </a:rPr>
            </a:br>
            <a:r>
              <a:rPr lang="en-IN" sz="1600" dirty="0">
                <a:effectLst/>
              </a:rPr>
              <a:t>public </a:t>
            </a:r>
            <a:r>
              <a:rPr lang="en-IN" sz="1600" dirty="0" err="1">
                <a:effectLst/>
              </a:rPr>
              <a:t>RouteLocator</a:t>
            </a:r>
            <a:r>
              <a:rPr lang="en-IN" sz="1600" dirty="0">
                <a:effectLst/>
              </a:rPr>
              <a:t> </a:t>
            </a:r>
            <a:r>
              <a:rPr lang="en-IN" sz="1600" dirty="0" err="1">
                <a:effectLst/>
              </a:rPr>
              <a:t>eazyBankRouteConfig</a:t>
            </a:r>
            <a:r>
              <a:rPr lang="en-IN" sz="1600" dirty="0">
                <a:effectLst/>
              </a:rPr>
              <a:t>(</a:t>
            </a:r>
            <a:r>
              <a:rPr lang="en-IN" sz="1600" dirty="0" err="1">
                <a:effectLst/>
              </a:rPr>
              <a:t>RouteLocatorBuilder</a:t>
            </a:r>
            <a:r>
              <a:rPr lang="en-IN" sz="1600" dirty="0">
                <a:effectLst/>
              </a:rPr>
              <a:t> </a:t>
            </a:r>
            <a:r>
              <a:rPr lang="en-IN" sz="1600" dirty="0" err="1">
                <a:effectLst/>
              </a:rPr>
              <a:t>routeLocatorBuilder</a:t>
            </a:r>
            <a:r>
              <a:rPr lang="en-IN" sz="1600" dirty="0">
                <a:effectLst/>
              </a:rPr>
              <a:t>) {</a:t>
            </a:r>
            <a:br>
              <a:rPr lang="en-IN" sz="1600" dirty="0">
                <a:effectLst/>
              </a:rPr>
            </a:br>
            <a:r>
              <a:rPr lang="en-IN" sz="1600" dirty="0">
                <a:effectLst/>
              </a:rPr>
              <a:t>    return </a:t>
            </a:r>
            <a:r>
              <a:rPr lang="en-IN" sz="1600" dirty="0" err="1">
                <a:effectLst/>
              </a:rPr>
              <a:t>routeLocatorBuilder.routes</a:t>
            </a:r>
            <a:r>
              <a:rPr lang="en-IN" sz="1600" dirty="0">
                <a:effectLst/>
              </a:rPr>
              <a:t>()</a:t>
            </a:r>
            <a:br>
              <a:rPr lang="en-IN" sz="1600" dirty="0">
                <a:effectLst/>
              </a:rPr>
            </a:br>
            <a:r>
              <a:rPr lang="en-IN" sz="1600" dirty="0">
                <a:effectLst/>
              </a:rPr>
              <a:t>          .route(p -&gt; p</a:t>
            </a:r>
            <a:br>
              <a:rPr lang="en-IN" sz="1600" dirty="0">
                <a:effectLst/>
              </a:rPr>
            </a:br>
            <a:r>
              <a:rPr lang="en-IN" sz="1600" dirty="0">
                <a:effectLst/>
              </a:rPr>
              <a:t>                .path("/</a:t>
            </a:r>
            <a:r>
              <a:rPr lang="en-IN" sz="1600" dirty="0" err="1"/>
              <a:t>api</a:t>
            </a:r>
            <a:r>
              <a:rPr lang="en-IN" sz="1600" dirty="0">
                <a:effectLst/>
              </a:rPr>
              <a:t>/**")</a:t>
            </a:r>
            <a:br>
              <a:rPr lang="en-IN" sz="1600" dirty="0">
                <a:effectLst/>
              </a:rPr>
            </a:br>
            <a:r>
              <a:rPr lang="en-IN" sz="1600" dirty="0">
                <a:effectLst/>
              </a:rPr>
              <a:t>                .</a:t>
            </a:r>
            <a:r>
              <a:rPr lang="en-IN" sz="1600" dirty="0" err="1">
                <a:effectLst/>
              </a:rPr>
              <a:t>uri</a:t>
            </a:r>
            <a:r>
              <a:rPr lang="en-IN" sz="1600" dirty="0">
                <a:effectLst/>
              </a:rPr>
              <a:t>("lb://LOANS"))</a:t>
            </a:r>
            <a:br>
              <a:rPr lang="en-IN" sz="1600" dirty="0">
                <a:effectLst/>
              </a:rPr>
            </a:br>
            <a:r>
              <a:rPr lang="en-IN" sz="1600" dirty="0">
                <a:effectLst/>
              </a:rPr>
              <a:t>	.build();</a:t>
            </a:r>
            <a:br>
              <a:rPr lang="en-IN" sz="1600" dirty="0">
                <a:effectLst/>
              </a:rPr>
            </a:br>
            <a:r>
              <a:rPr lang="en-IN" sz="1600" dirty="0">
                <a:effectLst/>
              </a:rPr>
              <a:t>}</a:t>
            </a:r>
          </a:p>
        </p:txBody>
      </p:sp>
    </p:spTree>
    <p:extLst>
      <p:ext uri="{BB962C8B-B14F-4D97-AF65-F5344CB8AC3E}">
        <p14:creationId xmlns:p14="http://schemas.microsoft.com/office/powerpoint/2010/main" val="438727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Rewrite Path</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1900" dirty="0"/>
              <a:t>To configure routes for different services and rewrite the path for the same, update route config method as follow: </a:t>
            </a:r>
          </a:p>
          <a:p>
            <a:pPr marL="342900" indent="-342900" fontAlgn="base">
              <a:buFont typeface="Arial" charset="0"/>
              <a:buChar char="•"/>
            </a:pPr>
            <a:r>
              <a:rPr lang="en-IN" sz="1900" dirty="0"/>
              <a:t>Add below in the class with main method:</a:t>
            </a:r>
          </a:p>
          <a:p>
            <a:pPr marL="342900" indent="-342900" fontAlgn="base">
              <a:buFont typeface="Arial" charset="0"/>
              <a:buChar char="•"/>
            </a:pPr>
            <a:endParaRPr lang="en-IN" sz="1900" dirty="0"/>
          </a:p>
        </p:txBody>
      </p:sp>
      <p:sp>
        <p:nvSpPr>
          <p:cNvPr id="5" name="TextBox 4">
            <a:extLst>
              <a:ext uri="{FF2B5EF4-FFF2-40B4-BE49-F238E27FC236}">
                <a16:creationId xmlns:a16="http://schemas.microsoft.com/office/drawing/2014/main" id="{C6F68EF2-9143-2C66-039C-0850B3E36AE3}"/>
              </a:ext>
            </a:extLst>
          </p:cNvPr>
          <p:cNvSpPr txBox="1"/>
          <p:nvPr/>
        </p:nvSpPr>
        <p:spPr>
          <a:xfrm>
            <a:off x="457200" y="1981200"/>
            <a:ext cx="8468922" cy="4247317"/>
          </a:xfrm>
          <a:prstGeom prst="rect">
            <a:avLst/>
          </a:prstGeom>
          <a:noFill/>
        </p:spPr>
        <p:txBody>
          <a:bodyPr wrap="square">
            <a:spAutoFit/>
          </a:bodyPr>
          <a:lstStyle/>
          <a:p>
            <a:r>
              <a:rPr lang="en-IN" dirty="0">
                <a:effectLst/>
              </a:rPr>
              <a:t>return </a:t>
            </a:r>
            <a:r>
              <a:rPr lang="en-IN" dirty="0" err="1">
                <a:effectLst/>
              </a:rPr>
              <a:t>routeLocatorBuilder.routes</a:t>
            </a:r>
            <a:r>
              <a:rPr lang="en-IN" dirty="0">
                <a:effectLst/>
              </a:rPr>
              <a:t>()</a:t>
            </a:r>
            <a:br>
              <a:rPr lang="en-IN" dirty="0">
                <a:effectLst/>
              </a:rPr>
            </a:br>
            <a:r>
              <a:rPr lang="en-IN" dirty="0">
                <a:effectLst/>
              </a:rPr>
              <a:t>       .route(p -&gt; p</a:t>
            </a:r>
            <a:br>
              <a:rPr lang="en-IN" dirty="0">
                <a:effectLst/>
              </a:rPr>
            </a:br>
            <a:r>
              <a:rPr lang="en-IN" dirty="0">
                <a:effectLst/>
              </a:rPr>
              <a:t>             .path(" ("/</a:t>
            </a:r>
            <a:r>
              <a:rPr lang="en-IN" dirty="0" err="1">
                <a:effectLst/>
              </a:rPr>
              <a:t>eazybank</a:t>
            </a:r>
            <a:r>
              <a:rPr lang="en-IN" dirty="0"/>
              <a:t>/accounts</a:t>
            </a:r>
            <a:r>
              <a:rPr lang="en-IN" dirty="0">
                <a:effectLst/>
              </a:rPr>
              <a:t>/**")</a:t>
            </a:r>
            <a:br>
              <a:rPr lang="en-IN" dirty="0">
                <a:effectLst/>
              </a:rPr>
            </a:br>
            <a:r>
              <a:rPr lang="en-IN" dirty="0">
                <a:effectLst/>
              </a:rPr>
              <a:t>             .filters( f -&gt; </a:t>
            </a:r>
            <a:r>
              <a:rPr lang="en-IN" dirty="0" err="1">
                <a:effectLst/>
              </a:rPr>
              <a:t>f.rewritePath</a:t>
            </a:r>
            <a:r>
              <a:rPr lang="en-IN" dirty="0">
                <a:effectLst/>
              </a:rPr>
              <a:t>("/</a:t>
            </a:r>
            <a:r>
              <a:rPr lang="en-IN" dirty="0" err="1">
                <a:effectLst/>
              </a:rPr>
              <a:t>eazybank</a:t>
            </a:r>
            <a:r>
              <a:rPr lang="en-IN" dirty="0">
                <a:effectLst/>
              </a:rPr>
              <a:t>/accounts/(?&lt;segment&gt;.*)","/${segment}"))</a:t>
            </a:r>
            <a:br>
              <a:rPr lang="en-IN" dirty="0">
                <a:effectLst/>
              </a:rPr>
            </a:br>
            <a:r>
              <a:rPr lang="en-IN" dirty="0">
                <a:effectLst/>
              </a:rPr>
              <a:t>	.</a:t>
            </a:r>
            <a:r>
              <a:rPr lang="en-IN" dirty="0" err="1">
                <a:effectLst/>
              </a:rPr>
              <a:t>uri</a:t>
            </a:r>
            <a:r>
              <a:rPr lang="en-IN" dirty="0">
                <a:effectLst/>
              </a:rPr>
              <a:t>("lb://ACCOUNTS"))</a:t>
            </a:r>
          </a:p>
          <a:p>
            <a:br>
              <a:rPr lang="en-IN" dirty="0">
                <a:effectLst/>
              </a:rPr>
            </a:br>
            <a:r>
              <a:rPr lang="en-IN" dirty="0">
                <a:effectLst/>
              </a:rPr>
              <a:t>       .route(p -&gt; p</a:t>
            </a:r>
            <a:br>
              <a:rPr lang="en-IN" dirty="0">
                <a:effectLst/>
              </a:rPr>
            </a:br>
            <a:r>
              <a:rPr lang="en-IN" dirty="0">
                <a:effectLst/>
              </a:rPr>
              <a:t>             .path("/</a:t>
            </a:r>
            <a:r>
              <a:rPr lang="en-IN" dirty="0" err="1">
                <a:effectLst/>
              </a:rPr>
              <a:t>eazybank</a:t>
            </a:r>
            <a:r>
              <a:rPr lang="en-IN" dirty="0">
                <a:effectLst/>
              </a:rPr>
              <a:t>/loans/**")</a:t>
            </a:r>
            <a:br>
              <a:rPr lang="en-IN" dirty="0">
                <a:effectLst/>
              </a:rPr>
            </a:br>
            <a:r>
              <a:rPr lang="en-IN" dirty="0">
                <a:effectLst/>
              </a:rPr>
              <a:t>             .filters( f -&gt; </a:t>
            </a:r>
            <a:r>
              <a:rPr lang="en-IN" dirty="0" err="1">
                <a:effectLst/>
              </a:rPr>
              <a:t>f.rewritePath</a:t>
            </a:r>
            <a:r>
              <a:rPr lang="en-IN" dirty="0">
                <a:effectLst/>
              </a:rPr>
              <a:t>("/</a:t>
            </a:r>
            <a:r>
              <a:rPr lang="en-IN" dirty="0" err="1">
                <a:effectLst/>
              </a:rPr>
              <a:t>eazybank</a:t>
            </a:r>
            <a:r>
              <a:rPr lang="en-IN" dirty="0">
                <a:effectLst/>
              </a:rPr>
              <a:t>/loans/(?&lt;segment&gt;.*)","/${segment}"))</a:t>
            </a:r>
            <a:br>
              <a:rPr lang="en-IN" dirty="0">
                <a:effectLst/>
              </a:rPr>
            </a:br>
            <a:r>
              <a:rPr lang="en-IN" dirty="0">
                <a:effectLst/>
              </a:rPr>
              <a:t>	.</a:t>
            </a:r>
            <a:r>
              <a:rPr lang="en-IN" dirty="0" err="1">
                <a:effectLst/>
              </a:rPr>
              <a:t>uri</a:t>
            </a:r>
            <a:r>
              <a:rPr lang="en-IN" dirty="0">
                <a:effectLst/>
              </a:rPr>
              <a:t>("lb://LOANS"))</a:t>
            </a:r>
            <a:br>
              <a:rPr lang="en-IN" dirty="0">
                <a:effectLst/>
              </a:rPr>
            </a:br>
            <a:br>
              <a:rPr lang="en-IN" dirty="0">
                <a:effectLst/>
              </a:rPr>
            </a:br>
            <a:r>
              <a:rPr lang="en-IN" dirty="0">
                <a:effectLst/>
              </a:rPr>
              <a:t>       .route(p -&gt; p</a:t>
            </a:r>
            <a:br>
              <a:rPr lang="en-IN" dirty="0">
                <a:effectLst/>
              </a:rPr>
            </a:br>
            <a:r>
              <a:rPr lang="en-IN" dirty="0">
                <a:effectLst/>
              </a:rPr>
              <a:t>             .path("/</a:t>
            </a:r>
            <a:r>
              <a:rPr lang="en-IN" dirty="0" err="1">
                <a:effectLst/>
              </a:rPr>
              <a:t>eazybank</a:t>
            </a:r>
            <a:r>
              <a:rPr lang="en-IN" dirty="0">
                <a:effectLst/>
              </a:rPr>
              <a:t>/cards/**")</a:t>
            </a:r>
            <a:br>
              <a:rPr lang="en-IN" dirty="0">
                <a:effectLst/>
              </a:rPr>
            </a:br>
            <a:r>
              <a:rPr lang="en-IN" dirty="0">
                <a:effectLst/>
              </a:rPr>
              <a:t>             .filters( f -&gt; </a:t>
            </a:r>
            <a:r>
              <a:rPr lang="en-IN" dirty="0" err="1">
                <a:effectLst/>
              </a:rPr>
              <a:t>f.rewritePath</a:t>
            </a:r>
            <a:r>
              <a:rPr lang="en-IN" dirty="0">
                <a:effectLst/>
              </a:rPr>
              <a:t>("/</a:t>
            </a:r>
            <a:r>
              <a:rPr lang="en-IN" dirty="0" err="1">
                <a:effectLst/>
              </a:rPr>
              <a:t>eazybank</a:t>
            </a:r>
            <a:r>
              <a:rPr lang="en-IN" dirty="0">
                <a:effectLst/>
              </a:rPr>
              <a:t>/cards/(?&lt;segment&gt;.*)","/${segment}"))</a:t>
            </a:r>
            <a:br>
              <a:rPr lang="en-IN" dirty="0">
                <a:effectLst/>
              </a:rPr>
            </a:br>
            <a:r>
              <a:rPr lang="en-IN" dirty="0">
                <a:effectLst/>
              </a:rPr>
              <a:t>	.</a:t>
            </a:r>
            <a:r>
              <a:rPr lang="en-IN" dirty="0" err="1">
                <a:effectLst/>
              </a:rPr>
              <a:t>uri</a:t>
            </a:r>
            <a:r>
              <a:rPr lang="en-IN" dirty="0">
                <a:effectLst/>
              </a:rPr>
              <a:t>("lb://CARDS")).build();</a:t>
            </a:r>
          </a:p>
        </p:txBody>
      </p:sp>
    </p:spTree>
    <p:extLst>
      <p:ext uri="{BB962C8B-B14F-4D97-AF65-F5344CB8AC3E}">
        <p14:creationId xmlns:p14="http://schemas.microsoft.com/office/powerpoint/2010/main" val="3689734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Dynamic Routes Test</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1900" dirty="0"/>
              <a:t>Rerun the gateway server and test the following on the postman</a:t>
            </a:r>
            <a:br>
              <a:rPr lang="en-IN" sz="1900" dirty="0"/>
            </a:br>
            <a:br>
              <a:rPr lang="en-IN" sz="1900" dirty="0"/>
            </a:br>
            <a:r>
              <a:rPr lang="en-IN" sz="1900" dirty="0">
                <a:hlinkClick r:id="rId3"/>
              </a:rPr>
              <a:t>http://localhost:8072</a:t>
            </a:r>
            <a:r>
              <a:rPr lang="en-IN" sz="2000" b="0" i="0" dirty="0">
                <a:solidFill>
                  <a:srgbClr val="212121"/>
                </a:solidFill>
                <a:effectLst/>
                <a:latin typeface="Inter"/>
                <a:hlinkClick r:id="rId3"/>
              </a:rPr>
              <a:t>/eazybank/accounts/api?mobileNumber=1212121312</a:t>
            </a:r>
            <a:r>
              <a:rPr lang="en-IN" sz="2000" b="0" i="0" dirty="0">
                <a:solidFill>
                  <a:srgbClr val="212121"/>
                </a:solidFill>
                <a:effectLst/>
                <a:latin typeface="Inter"/>
              </a:rPr>
              <a:t> </a:t>
            </a:r>
            <a:br>
              <a:rPr lang="en-IN" sz="2000" b="0" i="0" dirty="0">
                <a:solidFill>
                  <a:srgbClr val="212121"/>
                </a:solidFill>
                <a:effectLst/>
                <a:latin typeface="Inter"/>
              </a:rPr>
            </a:br>
            <a:r>
              <a:rPr lang="en-IN" sz="1800" dirty="0">
                <a:hlinkClick r:id="rId4"/>
              </a:rPr>
              <a:t>http://localhost:8072</a:t>
            </a:r>
            <a:r>
              <a:rPr lang="en-IN" sz="1800" b="0" i="0" dirty="0">
                <a:solidFill>
                  <a:srgbClr val="212121"/>
                </a:solidFill>
                <a:effectLst/>
                <a:latin typeface="Inter"/>
                <a:hlinkClick r:id="rId4"/>
              </a:rPr>
              <a:t>/accounts/api?mobileNumber=1212121312</a:t>
            </a:r>
            <a:endParaRPr lang="en-IN" sz="1800" b="0" i="0" dirty="0">
              <a:solidFill>
                <a:srgbClr val="212121"/>
              </a:solidFill>
              <a:effectLst/>
              <a:latin typeface="Inter"/>
            </a:endParaRPr>
          </a:p>
          <a:p>
            <a:pPr marL="342900" indent="-342900" fontAlgn="base">
              <a:buFont typeface="Arial" charset="0"/>
              <a:buChar char="•"/>
            </a:pPr>
            <a:endParaRPr lang="en-IN" dirty="0">
              <a:solidFill>
                <a:srgbClr val="212121"/>
              </a:solidFill>
              <a:latin typeface="Inter"/>
            </a:endParaRPr>
          </a:p>
          <a:p>
            <a:pPr marL="342900" indent="-342900" fontAlgn="base">
              <a:buFont typeface="Arial" charset="0"/>
              <a:buChar char="•"/>
            </a:pPr>
            <a:r>
              <a:rPr lang="en-IN" sz="1900" dirty="0">
                <a:solidFill>
                  <a:srgbClr val="212121"/>
                </a:solidFill>
                <a:latin typeface="Inter"/>
              </a:rPr>
              <a:t>You will see both links work as gateway server is getting both routes from eureka server.</a:t>
            </a:r>
          </a:p>
          <a:p>
            <a:pPr marL="342900" indent="-342900" fontAlgn="base">
              <a:buFont typeface="Arial" charset="0"/>
              <a:buChar char="•"/>
            </a:pPr>
            <a:r>
              <a:rPr lang="en-IN" sz="1900" dirty="0">
                <a:solidFill>
                  <a:srgbClr val="212121"/>
                </a:solidFill>
                <a:latin typeface="Inter"/>
              </a:rPr>
              <a:t>Check below route configuration:</a:t>
            </a:r>
            <a:br>
              <a:rPr lang="en-IN" sz="1900" dirty="0">
                <a:solidFill>
                  <a:srgbClr val="212121"/>
                </a:solidFill>
                <a:latin typeface="Inter"/>
              </a:rPr>
            </a:br>
            <a:r>
              <a:rPr lang="en-IN" sz="1800" dirty="0">
                <a:hlinkClick r:id="rId5"/>
              </a:rPr>
              <a:t>http://localhost:8072/actuator/gateway/routes</a:t>
            </a:r>
            <a:endParaRPr lang="en-IN" sz="1900" dirty="0">
              <a:solidFill>
                <a:srgbClr val="212121"/>
              </a:solidFill>
              <a:latin typeface="Inter"/>
            </a:endParaRPr>
          </a:p>
          <a:p>
            <a:pPr marL="342900" indent="-342900" fontAlgn="base">
              <a:buFont typeface="Arial" charset="0"/>
              <a:buChar char="•"/>
            </a:pPr>
            <a:r>
              <a:rPr lang="en-IN" sz="1900" dirty="0">
                <a:solidFill>
                  <a:srgbClr val="212121"/>
                </a:solidFill>
                <a:latin typeface="Inter"/>
              </a:rPr>
              <a:t>You will see both the routes.</a:t>
            </a:r>
          </a:p>
          <a:p>
            <a:pPr marL="342900" indent="-342900" fontAlgn="base">
              <a:buFont typeface="Arial" charset="0"/>
              <a:buChar char="•"/>
            </a:pPr>
            <a:r>
              <a:rPr lang="en-IN" sz="1900" dirty="0">
                <a:solidFill>
                  <a:srgbClr val="212121"/>
                </a:solidFill>
                <a:latin typeface="Inter"/>
              </a:rPr>
              <a:t>Just make the </a:t>
            </a:r>
            <a:r>
              <a:rPr lang="en-IN" sz="1900" b="1" dirty="0" err="1">
                <a:solidFill>
                  <a:srgbClr val="212121"/>
                </a:solidFill>
                <a:latin typeface="Inter"/>
              </a:rPr>
              <a:t>discover.server.locator.enabled</a:t>
            </a:r>
            <a:r>
              <a:rPr lang="en-IN" sz="1900" b="1" dirty="0">
                <a:solidFill>
                  <a:srgbClr val="212121"/>
                </a:solidFill>
                <a:latin typeface="Inter"/>
              </a:rPr>
              <a:t> </a:t>
            </a:r>
            <a:r>
              <a:rPr lang="en-IN" sz="1900" dirty="0">
                <a:solidFill>
                  <a:srgbClr val="212121"/>
                </a:solidFill>
                <a:latin typeface="Inter"/>
              </a:rPr>
              <a:t>as false.</a:t>
            </a:r>
          </a:p>
          <a:p>
            <a:pPr marL="342900" indent="-342900" fontAlgn="base">
              <a:buFont typeface="Arial" charset="0"/>
              <a:buChar char="•"/>
            </a:pPr>
            <a:endParaRPr lang="en-IN" sz="1900" dirty="0">
              <a:solidFill>
                <a:srgbClr val="212121"/>
              </a:solidFill>
              <a:latin typeface="Inter"/>
            </a:endParaRPr>
          </a:p>
          <a:p>
            <a:pPr marL="342900" indent="-342900" fontAlgn="base">
              <a:buFont typeface="Arial" charset="0"/>
              <a:buChar char="•"/>
            </a:pPr>
            <a:r>
              <a:rPr lang="en-IN" sz="1900" dirty="0">
                <a:solidFill>
                  <a:srgbClr val="212121"/>
                </a:solidFill>
                <a:latin typeface="Inter"/>
              </a:rPr>
              <a:t>Rerun and now only /</a:t>
            </a:r>
            <a:r>
              <a:rPr lang="en-IN" sz="1900" dirty="0" err="1">
                <a:solidFill>
                  <a:srgbClr val="212121"/>
                </a:solidFill>
                <a:latin typeface="Inter"/>
              </a:rPr>
              <a:t>eazybank</a:t>
            </a:r>
            <a:r>
              <a:rPr lang="en-IN" sz="1900" dirty="0">
                <a:solidFill>
                  <a:srgbClr val="212121"/>
                </a:solidFill>
                <a:latin typeface="Inter"/>
              </a:rPr>
              <a:t>/accounts link should work</a:t>
            </a:r>
            <a:endParaRPr lang="en-IN" sz="1900" dirty="0"/>
          </a:p>
        </p:txBody>
      </p:sp>
    </p:spTree>
    <p:extLst>
      <p:ext uri="{BB962C8B-B14F-4D97-AF65-F5344CB8AC3E}">
        <p14:creationId xmlns:p14="http://schemas.microsoft.com/office/powerpoint/2010/main" val="3107768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Built In filters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1900" dirty="0"/>
              <a:t>To add a header in the response</a:t>
            </a:r>
          </a:p>
        </p:txBody>
      </p:sp>
      <p:sp>
        <p:nvSpPr>
          <p:cNvPr id="4" name="TextBox 3">
            <a:extLst>
              <a:ext uri="{FF2B5EF4-FFF2-40B4-BE49-F238E27FC236}">
                <a16:creationId xmlns:a16="http://schemas.microsoft.com/office/drawing/2014/main" id="{F1FBBACC-E9C1-92FB-7122-34C99DC58781}"/>
              </a:ext>
            </a:extLst>
          </p:cNvPr>
          <p:cNvSpPr txBox="1"/>
          <p:nvPr/>
        </p:nvSpPr>
        <p:spPr>
          <a:xfrm>
            <a:off x="451022" y="1571685"/>
            <a:ext cx="8468922" cy="4524315"/>
          </a:xfrm>
          <a:prstGeom prst="rect">
            <a:avLst/>
          </a:prstGeom>
          <a:noFill/>
        </p:spPr>
        <p:txBody>
          <a:bodyPr wrap="square">
            <a:spAutoFit/>
          </a:bodyPr>
          <a:lstStyle/>
          <a:p>
            <a:r>
              <a:rPr lang="en-IN" dirty="0">
                <a:effectLst/>
              </a:rPr>
              <a:t>return </a:t>
            </a:r>
            <a:r>
              <a:rPr lang="en-IN" dirty="0" err="1">
                <a:effectLst/>
              </a:rPr>
              <a:t>routeLocatorBuilder.routes</a:t>
            </a:r>
            <a:r>
              <a:rPr lang="en-IN" dirty="0">
                <a:effectLst/>
              </a:rPr>
              <a:t>()</a:t>
            </a:r>
            <a:br>
              <a:rPr lang="en-IN" dirty="0">
                <a:effectLst/>
              </a:rPr>
            </a:br>
            <a:r>
              <a:rPr lang="en-IN" dirty="0">
                <a:effectLst/>
              </a:rPr>
              <a:t>       .route(p -&gt; p</a:t>
            </a:r>
            <a:br>
              <a:rPr lang="en-IN" dirty="0">
                <a:effectLst/>
              </a:rPr>
            </a:br>
            <a:r>
              <a:rPr lang="en-IN" dirty="0">
                <a:effectLst/>
              </a:rPr>
              <a:t>             .path("/</a:t>
            </a:r>
            <a:r>
              <a:rPr lang="en-IN" dirty="0" err="1">
                <a:effectLst/>
              </a:rPr>
              <a:t>eazybank</a:t>
            </a:r>
            <a:r>
              <a:rPr lang="en-IN" dirty="0">
                <a:effectLst/>
              </a:rPr>
              <a:t>/accounts/**")</a:t>
            </a:r>
            <a:br>
              <a:rPr lang="en-IN" dirty="0">
                <a:effectLst/>
              </a:rPr>
            </a:br>
            <a:r>
              <a:rPr lang="en-IN" dirty="0">
                <a:effectLst/>
              </a:rPr>
              <a:t>             .filters( f -&gt; </a:t>
            </a:r>
            <a:r>
              <a:rPr lang="en-IN" dirty="0" err="1">
                <a:effectLst/>
              </a:rPr>
              <a:t>f.rewritePath</a:t>
            </a:r>
            <a:r>
              <a:rPr lang="en-IN" dirty="0">
                <a:effectLst/>
              </a:rPr>
              <a:t>("/</a:t>
            </a:r>
            <a:r>
              <a:rPr lang="en-IN" dirty="0" err="1">
                <a:effectLst/>
              </a:rPr>
              <a:t>eazybank</a:t>
            </a:r>
            <a:r>
              <a:rPr lang="en-IN" dirty="0">
                <a:effectLst/>
              </a:rPr>
              <a:t>/accounts/(?&lt;segment&gt;.*)","/${segment}")</a:t>
            </a:r>
            <a:br>
              <a:rPr lang="en-IN" dirty="0">
                <a:effectLst/>
              </a:rPr>
            </a:br>
            <a:r>
              <a:rPr lang="en-IN" dirty="0">
                <a:effectLst/>
              </a:rPr>
              <a:t>                   .</a:t>
            </a:r>
            <a:r>
              <a:rPr lang="en-IN" dirty="0" err="1">
                <a:effectLst/>
              </a:rPr>
              <a:t>addResponseHeader</a:t>
            </a:r>
            <a:r>
              <a:rPr lang="en-IN" dirty="0">
                <a:effectLst/>
              </a:rPr>
              <a:t>("X-Response-Time", </a:t>
            </a:r>
            <a:r>
              <a:rPr lang="en-IN" dirty="0" err="1">
                <a:effectLst/>
              </a:rPr>
              <a:t>LocalDateTime.</a:t>
            </a:r>
            <a:r>
              <a:rPr lang="en-IN" i="1" dirty="0" err="1">
                <a:effectLst/>
              </a:rPr>
              <a:t>now</a:t>
            </a:r>
            <a:r>
              <a:rPr lang="en-IN" dirty="0">
                <a:effectLst/>
              </a:rPr>
              <a:t>().</a:t>
            </a:r>
            <a:r>
              <a:rPr lang="en-IN" dirty="0" err="1">
                <a:effectLst/>
              </a:rPr>
              <a:t>toString</a:t>
            </a:r>
            <a:r>
              <a:rPr lang="en-IN" dirty="0">
                <a:effectLst/>
              </a:rPr>
              <a:t>()))</a:t>
            </a:r>
            <a:br>
              <a:rPr lang="en-IN" dirty="0">
                <a:effectLst/>
              </a:rPr>
            </a:br>
            <a:r>
              <a:rPr lang="en-IN" dirty="0">
                <a:effectLst/>
              </a:rPr>
              <a:t>             .</a:t>
            </a:r>
            <a:r>
              <a:rPr lang="en-IN" dirty="0" err="1">
                <a:effectLst/>
              </a:rPr>
              <a:t>uri</a:t>
            </a:r>
            <a:r>
              <a:rPr lang="en-IN" dirty="0">
                <a:effectLst/>
              </a:rPr>
              <a:t>("lb://ACCOUNTS"))</a:t>
            </a:r>
            <a:br>
              <a:rPr lang="en-IN" dirty="0">
                <a:effectLst/>
              </a:rPr>
            </a:br>
            <a:r>
              <a:rPr lang="en-IN" dirty="0">
                <a:effectLst/>
              </a:rPr>
              <a:t>       .route(p -&gt; p</a:t>
            </a:r>
            <a:br>
              <a:rPr lang="en-IN" dirty="0">
                <a:effectLst/>
              </a:rPr>
            </a:br>
            <a:r>
              <a:rPr lang="en-IN" dirty="0">
                <a:effectLst/>
              </a:rPr>
              <a:t>             .path("/</a:t>
            </a:r>
            <a:r>
              <a:rPr lang="en-IN" dirty="0" err="1">
                <a:effectLst/>
              </a:rPr>
              <a:t>eazybank</a:t>
            </a:r>
            <a:r>
              <a:rPr lang="en-IN" dirty="0">
                <a:effectLst/>
              </a:rPr>
              <a:t>/loans/**")</a:t>
            </a:r>
            <a:br>
              <a:rPr lang="en-IN" dirty="0">
                <a:effectLst/>
              </a:rPr>
            </a:br>
            <a:r>
              <a:rPr lang="en-IN" dirty="0">
                <a:effectLst/>
              </a:rPr>
              <a:t>             .filters( f -&gt; </a:t>
            </a:r>
            <a:r>
              <a:rPr lang="en-IN" dirty="0" err="1">
                <a:effectLst/>
              </a:rPr>
              <a:t>f.rewritePath</a:t>
            </a:r>
            <a:r>
              <a:rPr lang="en-IN" dirty="0">
                <a:effectLst/>
              </a:rPr>
              <a:t>("/</a:t>
            </a:r>
            <a:r>
              <a:rPr lang="en-IN" dirty="0" err="1">
                <a:effectLst/>
              </a:rPr>
              <a:t>eazybank</a:t>
            </a:r>
            <a:r>
              <a:rPr lang="en-IN" dirty="0">
                <a:effectLst/>
              </a:rPr>
              <a:t>/loans/(?&lt;segment&gt;.*)","/${segment}")</a:t>
            </a:r>
            <a:br>
              <a:rPr lang="en-IN" dirty="0">
                <a:effectLst/>
              </a:rPr>
            </a:br>
            <a:r>
              <a:rPr lang="en-IN" dirty="0">
                <a:effectLst/>
              </a:rPr>
              <a:t>                .</a:t>
            </a:r>
            <a:r>
              <a:rPr lang="en-IN" dirty="0" err="1">
                <a:effectLst/>
              </a:rPr>
              <a:t>addResponseHeader</a:t>
            </a:r>
            <a:r>
              <a:rPr lang="en-IN" dirty="0">
                <a:effectLst/>
              </a:rPr>
              <a:t>("X-Response-Time", </a:t>
            </a:r>
            <a:r>
              <a:rPr lang="en-IN" dirty="0" err="1">
                <a:effectLst/>
              </a:rPr>
              <a:t>LocalDateTime.</a:t>
            </a:r>
            <a:r>
              <a:rPr lang="en-IN" i="1" dirty="0" err="1">
                <a:effectLst/>
              </a:rPr>
              <a:t>now</a:t>
            </a:r>
            <a:r>
              <a:rPr lang="en-IN" dirty="0">
                <a:effectLst/>
              </a:rPr>
              <a:t>().</a:t>
            </a:r>
            <a:r>
              <a:rPr lang="en-IN" dirty="0" err="1">
                <a:effectLst/>
              </a:rPr>
              <a:t>toString</a:t>
            </a:r>
            <a:r>
              <a:rPr lang="en-IN" dirty="0">
                <a:effectLst/>
              </a:rPr>
              <a:t>()))</a:t>
            </a:r>
            <a:br>
              <a:rPr lang="en-IN" dirty="0">
                <a:effectLst/>
              </a:rPr>
            </a:br>
            <a:r>
              <a:rPr lang="en-IN" dirty="0">
                <a:effectLst/>
              </a:rPr>
              <a:t>             .</a:t>
            </a:r>
            <a:r>
              <a:rPr lang="en-IN" dirty="0" err="1">
                <a:effectLst/>
              </a:rPr>
              <a:t>uri</a:t>
            </a:r>
            <a:r>
              <a:rPr lang="en-IN" dirty="0">
                <a:effectLst/>
              </a:rPr>
              <a:t>("lb://LOANS"))</a:t>
            </a:r>
            <a:br>
              <a:rPr lang="en-IN" dirty="0">
                <a:effectLst/>
              </a:rPr>
            </a:br>
            <a:r>
              <a:rPr lang="en-IN" dirty="0">
                <a:effectLst/>
              </a:rPr>
              <a:t>       .route(p -&gt; p</a:t>
            </a:r>
            <a:br>
              <a:rPr lang="en-IN" dirty="0">
                <a:effectLst/>
              </a:rPr>
            </a:br>
            <a:r>
              <a:rPr lang="en-IN" dirty="0">
                <a:effectLst/>
              </a:rPr>
              <a:t>             .path("/</a:t>
            </a:r>
            <a:r>
              <a:rPr lang="en-IN" dirty="0" err="1">
                <a:effectLst/>
              </a:rPr>
              <a:t>eazybank</a:t>
            </a:r>
            <a:r>
              <a:rPr lang="en-IN" dirty="0">
                <a:effectLst/>
              </a:rPr>
              <a:t>/cards/**")</a:t>
            </a:r>
            <a:br>
              <a:rPr lang="en-IN" dirty="0">
                <a:effectLst/>
              </a:rPr>
            </a:br>
            <a:r>
              <a:rPr lang="en-IN" dirty="0">
                <a:effectLst/>
              </a:rPr>
              <a:t>             .filters( f -&gt; </a:t>
            </a:r>
            <a:r>
              <a:rPr lang="en-IN" dirty="0" err="1">
                <a:effectLst/>
              </a:rPr>
              <a:t>f.rewritePath</a:t>
            </a:r>
            <a:r>
              <a:rPr lang="en-IN" dirty="0">
                <a:effectLst/>
              </a:rPr>
              <a:t>("/</a:t>
            </a:r>
            <a:r>
              <a:rPr lang="en-IN" dirty="0" err="1">
                <a:effectLst/>
              </a:rPr>
              <a:t>eazybank</a:t>
            </a:r>
            <a:r>
              <a:rPr lang="en-IN" dirty="0">
                <a:effectLst/>
              </a:rPr>
              <a:t>/cards/(?&lt;segment&gt;.*)","/${segment}")</a:t>
            </a:r>
            <a:br>
              <a:rPr lang="en-IN" dirty="0">
                <a:effectLst/>
              </a:rPr>
            </a:br>
            <a:r>
              <a:rPr lang="en-IN" dirty="0">
                <a:effectLst/>
              </a:rPr>
              <a:t>                   .</a:t>
            </a:r>
            <a:r>
              <a:rPr lang="en-IN" dirty="0" err="1">
                <a:effectLst/>
              </a:rPr>
              <a:t>addResponseHeader</a:t>
            </a:r>
            <a:r>
              <a:rPr lang="en-IN" dirty="0">
                <a:effectLst/>
              </a:rPr>
              <a:t>("X-Response-Time", </a:t>
            </a:r>
            <a:r>
              <a:rPr lang="en-IN" dirty="0" err="1">
                <a:effectLst/>
              </a:rPr>
              <a:t>LocalDateTime.</a:t>
            </a:r>
            <a:r>
              <a:rPr lang="en-IN" i="1" dirty="0" err="1">
                <a:effectLst/>
              </a:rPr>
              <a:t>now</a:t>
            </a:r>
            <a:r>
              <a:rPr lang="en-IN" dirty="0">
                <a:effectLst/>
              </a:rPr>
              <a:t>().</a:t>
            </a:r>
            <a:r>
              <a:rPr lang="en-IN" dirty="0" err="1">
                <a:effectLst/>
              </a:rPr>
              <a:t>toString</a:t>
            </a:r>
            <a:r>
              <a:rPr lang="en-IN" dirty="0">
                <a:effectLst/>
              </a:rPr>
              <a:t>()))</a:t>
            </a:r>
            <a:br>
              <a:rPr lang="en-IN" dirty="0">
                <a:effectLst/>
              </a:rPr>
            </a:br>
            <a:r>
              <a:rPr lang="en-IN" dirty="0">
                <a:effectLst/>
              </a:rPr>
              <a:t>             .</a:t>
            </a:r>
            <a:r>
              <a:rPr lang="en-IN" dirty="0" err="1">
                <a:effectLst/>
              </a:rPr>
              <a:t>uri</a:t>
            </a:r>
            <a:r>
              <a:rPr lang="en-IN" dirty="0">
                <a:effectLst/>
              </a:rPr>
              <a:t>("lb://CARDS")).build();</a:t>
            </a:r>
          </a:p>
        </p:txBody>
      </p:sp>
      <p:sp>
        <p:nvSpPr>
          <p:cNvPr id="6" name="TextBox 5">
            <a:extLst>
              <a:ext uri="{FF2B5EF4-FFF2-40B4-BE49-F238E27FC236}">
                <a16:creationId xmlns:a16="http://schemas.microsoft.com/office/drawing/2014/main" id="{20DE17C0-A659-98F8-C4FA-3CE345880E63}"/>
              </a:ext>
            </a:extLst>
          </p:cNvPr>
          <p:cNvSpPr txBox="1"/>
          <p:nvPr/>
        </p:nvSpPr>
        <p:spPr>
          <a:xfrm>
            <a:off x="438664" y="6119336"/>
            <a:ext cx="8481279" cy="523220"/>
          </a:xfrm>
          <a:prstGeom prst="rect">
            <a:avLst/>
          </a:prstGeom>
          <a:noFill/>
        </p:spPr>
        <p:txBody>
          <a:bodyPr wrap="square">
            <a:spAutoFit/>
          </a:bodyPr>
          <a:lstStyle/>
          <a:p>
            <a:r>
              <a:rPr lang="en-US" sz="1400" dirty="0">
                <a:solidFill>
                  <a:srgbClr val="0070C0"/>
                </a:solidFill>
              </a:rPr>
              <a:t>https://</a:t>
            </a:r>
            <a:r>
              <a:rPr lang="en-US" sz="1400" dirty="0" err="1">
                <a:solidFill>
                  <a:srgbClr val="0070C0"/>
                </a:solidFill>
              </a:rPr>
              <a:t>docs.spring.io</a:t>
            </a:r>
            <a:r>
              <a:rPr lang="en-US" sz="1400" dirty="0">
                <a:solidFill>
                  <a:srgbClr val="0070C0"/>
                </a:solidFill>
              </a:rPr>
              <a:t>/spring-cloud-gateway/reference/spring-cloud-gateway/</a:t>
            </a:r>
            <a:r>
              <a:rPr lang="en-US" sz="1400" dirty="0" err="1">
                <a:solidFill>
                  <a:srgbClr val="0070C0"/>
                </a:solidFill>
              </a:rPr>
              <a:t>gatewayfilter</a:t>
            </a:r>
            <a:r>
              <a:rPr lang="en-US" sz="1400" dirty="0">
                <a:solidFill>
                  <a:srgbClr val="0070C0"/>
                </a:solidFill>
              </a:rPr>
              <a:t>-factories/</a:t>
            </a:r>
            <a:r>
              <a:rPr lang="en-US" sz="1400" dirty="0" err="1">
                <a:solidFill>
                  <a:srgbClr val="0070C0"/>
                </a:solidFill>
              </a:rPr>
              <a:t>addresponseheader-factory.html#page-title</a:t>
            </a:r>
            <a:endParaRPr lang="en-US" sz="1400" dirty="0">
              <a:solidFill>
                <a:srgbClr val="0070C0"/>
              </a:solidFill>
            </a:endParaRPr>
          </a:p>
        </p:txBody>
      </p:sp>
    </p:spTree>
    <p:extLst>
      <p:ext uri="{BB962C8B-B14F-4D97-AF65-F5344CB8AC3E}">
        <p14:creationId xmlns:p14="http://schemas.microsoft.com/office/powerpoint/2010/main" val="3700128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Custom filter</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1900" dirty="0"/>
              <a:t>Since all calls to the application are routed via API gateway it also grants us the distinct ability to be able to intercept all incoming &amp; outgoing calls to and from all microservices within the scope of the application.</a:t>
            </a:r>
          </a:p>
          <a:p>
            <a:pPr marL="342900" indent="-342900" fontAlgn="base">
              <a:buFont typeface="Arial" charset="0"/>
              <a:buChar char="•"/>
            </a:pPr>
            <a:r>
              <a:rPr lang="en-IN" sz="1900" dirty="0"/>
              <a:t>This can be achieved by implementing any of the following filters, each providing varied degrees of coverage</a:t>
            </a:r>
          </a:p>
          <a:p>
            <a:pPr marL="342900" indent="-342900" fontAlgn="base">
              <a:buFont typeface="Arial" charset="0"/>
              <a:buChar char="•"/>
            </a:pPr>
            <a:endParaRPr lang="en-IN" sz="1900" dirty="0"/>
          </a:p>
          <a:p>
            <a:pPr marL="342900" indent="-342900" fontAlgn="base">
              <a:buFont typeface="Arial" charset="0"/>
              <a:buChar char="•"/>
            </a:pPr>
            <a:r>
              <a:rPr lang="en-IN" sz="1900" dirty="0"/>
              <a:t>Global filter — conditionally applied to all routes except the endpoints hosted within the API gateway</a:t>
            </a:r>
          </a:p>
          <a:p>
            <a:pPr marL="342900" indent="-342900" fontAlgn="base">
              <a:buFont typeface="Arial" charset="0"/>
              <a:buChar char="•"/>
            </a:pPr>
            <a:endParaRPr lang="en-IN" sz="1900" dirty="0"/>
          </a:p>
          <a:p>
            <a:pPr marL="342900" indent="-342900" fontAlgn="base">
              <a:buFont typeface="Arial" charset="0"/>
              <a:buChar char="•"/>
            </a:pPr>
            <a:r>
              <a:rPr lang="en-IN" sz="1900" dirty="0"/>
              <a:t>Gateway filter — applied to specific configured routes</a:t>
            </a:r>
          </a:p>
          <a:p>
            <a:pPr marL="342900" indent="-342900" fontAlgn="base">
              <a:buFont typeface="Arial" charset="0"/>
              <a:buChar char="•"/>
            </a:pPr>
            <a:endParaRPr lang="en-IN" sz="1900" dirty="0"/>
          </a:p>
          <a:p>
            <a:pPr marL="342900" indent="-342900" fontAlgn="base">
              <a:buFont typeface="Arial" charset="0"/>
              <a:buChar char="•"/>
            </a:pPr>
            <a:r>
              <a:rPr lang="en-IN" sz="1900" dirty="0"/>
              <a:t>Web filter — applied to all routes inclusive of endpoints hosted within the API gateway</a:t>
            </a:r>
          </a:p>
          <a:p>
            <a:pPr marL="342900" indent="-342900" fontAlgn="base">
              <a:buFont typeface="Arial" charset="0"/>
              <a:buChar char="•"/>
            </a:pPr>
            <a:endParaRPr lang="en-IN" sz="1900" dirty="0"/>
          </a:p>
          <a:p>
            <a:pPr marL="342900" indent="-342900" fontAlgn="base">
              <a:buFont typeface="Arial" charset="0"/>
              <a:buChar char="•"/>
            </a:pPr>
            <a:r>
              <a:rPr lang="en-IN" sz="1900" dirty="0"/>
              <a:t>The </a:t>
            </a:r>
            <a:r>
              <a:rPr lang="en-IN" sz="1900" dirty="0" err="1"/>
              <a:t>ServerWebExchange</a:t>
            </a:r>
            <a:r>
              <a:rPr lang="en-IN" sz="1900" dirty="0"/>
              <a:t> method argument of the filter method encapsulates both request and response pertaining to this invocation</a:t>
            </a:r>
          </a:p>
        </p:txBody>
      </p:sp>
    </p:spTree>
    <p:extLst>
      <p:ext uri="{BB962C8B-B14F-4D97-AF65-F5344CB8AC3E}">
        <p14:creationId xmlns:p14="http://schemas.microsoft.com/office/powerpoint/2010/main" val="1306900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Circuit Breaker</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1900" dirty="0"/>
              <a:t>The way filters can be added same way resilience4j modules can also be added.</a:t>
            </a:r>
          </a:p>
          <a:p>
            <a:pPr marL="342900" indent="-342900" fontAlgn="base">
              <a:buFont typeface="Arial" charset="0"/>
              <a:buChar char="•"/>
            </a:pPr>
            <a:r>
              <a:rPr lang="en-IN" sz="1900" dirty="0"/>
              <a:t>Add below dependency:</a:t>
            </a:r>
            <a:br>
              <a:rPr lang="en-IN" sz="1900" dirty="0"/>
            </a:br>
            <a:r>
              <a:rPr lang="en-IN" dirty="0">
                <a:solidFill>
                  <a:srgbClr val="D5B778"/>
                </a:solidFill>
                <a:effectLst/>
              </a:rPr>
              <a:t>&lt;dependency&gt;</a:t>
            </a:r>
            <a:br>
              <a:rPr lang="en-IN" dirty="0">
                <a:solidFill>
                  <a:srgbClr val="D5B778"/>
                </a:solidFill>
                <a:effectLst/>
              </a:rPr>
            </a:br>
            <a:r>
              <a:rPr lang="en-IN" dirty="0">
                <a:solidFill>
                  <a:srgbClr val="D5B778"/>
                </a:solidFill>
                <a:effectLst/>
              </a:rPr>
              <a:t>    &lt;</a:t>
            </a:r>
            <a:r>
              <a:rPr lang="en-IN" dirty="0" err="1">
                <a:solidFill>
                  <a:srgbClr val="D5B778"/>
                </a:solidFill>
                <a:effectLst/>
              </a:rPr>
              <a:t>groupId</a:t>
            </a:r>
            <a:r>
              <a:rPr lang="en-IN" dirty="0">
                <a:solidFill>
                  <a:srgbClr val="D5B778"/>
                </a:solidFill>
                <a:effectLst/>
              </a:rPr>
              <a:t>&gt;</a:t>
            </a:r>
            <a:r>
              <a:rPr lang="en-IN" dirty="0" err="1">
                <a:solidFill>
                  <a:srgbClr val="BCBEC4"/>
                </a:solidFill>
                <a:effectLst/>
              </a:rPr>
              <a:t>org.springframework.cloud</a:t>
            </a:r>
            <a:r>
              <a:rPr lang="en-IN" dirty="0">
                <a:solidFill>
                  <a:srgbClr val="D5B778"/>
                </a:solidFill>
                <a:effectLst/>
              </a:rPr>
              <a:t>&lt;/</a:t>
            </a:r>
            <a:r>
              <a:rPr lang="en-IN" dirty="0" err="1">
                <a:solidFill>
                  <a:srgbClr val="D5B778"/>
                </a:solidFill>
                <a:effectLst/>
              </a:rPr>
              <a:t>groupId</a:t>
            </a:r>
            <a:r>
              <a:rPr lang="en-IN" dirty="0">
                <a:solidFill>
                  <a:srgbClr val="D5B778"/>
                </a:solidFill>
                <a:effectLst/>
              </a:rPr>
              <a:t>&gt;</a:t>
            </a:r>
            <a:br>
              <a:rPr lang="en-IN" dirty="0">
                <a:solidFill>
                  <a:srgbClr val="D5B778"/>
                </a:solidFill>
                <a:effectLst/>
              </a:rPr>
            </a:br>
            <a:r>
              <a:rPr lang="en-IN" dirty="0">
                <a:solidFill>
                  <a:srgbClr val="D5B778"/>
                </a:solidFill>
                <a:effectLst/>
              </a:rPr>
              <a:t>    &lt;</a:t>
            </a:r>
            <a:r>
              <a:rPr lang="en-IN" dirty="0" err="1">
                <a:solidFill>
                  <a:srgbClr val="D5B778"/>
                </a:solidFill>
                <a:effectLst/>
              </a:rPr>
              <a:t>artifactId</a:t>
            </a:r>
            <a:r>
              <a:rPr lang="en-IN" dirty="0">
                <a:solidFill>
                  <a:srgbClr val="D5B778"/>
                </a:solidFill>
                <a:effectLst/>
              </a:rPr>
              <a:t>&gt;</a:t>
            </a:r>
            <a:r>
              <a:rPr lang="en-IN" dirty="0">
                <a:solidFill>
                  <a:srgbClr val="BCBEC4"/>
                </a:solidFill>
                <a:effectLst/>
              </a:rPr>
              <a:t>spring-cloud-starter-circuitbreaker-reactor-resilience4j</a:t>
            </a:r>
            <a:r>
              <a:rPr lang="en-IN" dirty="0">
                <a:solidFill>
                  <a:srgbClr val="D5B778"/>
                </a:solidFill>
                <a:effectLst/>
              </a:rPr>
              <a:t>&lt;/</a:t>
            </a:r>
            <a:r>
              <a:rPr lang="en-IN" dirty="0" err="1">
                <a:solidFill>
                  <a:srgbClr val="D5B778"/>
                </a:solidFill>
                <a:effectLst/>
              </a:rPr>
              <a:t>artifactId</a:t>
            </a:r>
            <a:r>
              <a:rPr lang="en-IN" dirty="0">
                <a:solidFill>
                  <a:srgbClr val="D5B778"/>
                </a:solidFill>
                <a:effectLst/>
              </a:rPr>
              <a:t>&gt;</a:t>
            </a:r>
            <a:br>
              <a:rPr lang="en-IN" dirty="0">
                <a:solidFill>
                  <a:srgbClr val="D5B778"/>
                </a:solidFill>
                <a:effectLst/>
              </a:rPr>
            </a:br>
            <a:r>
              <a:rPr lang="en-IN" dirty="0">
                <a:solidFill>
                  <a:srgbClr val="D5B778"/>
                </a:solidFill>
                <a:effectLst/>
              </a:rPr>
              <a:t>&lt;/dependency&gt;</a:t>
            </a:r>
            <a:endParaRPr lang="en-IN" dirty="0">
              <a:solidFill>
                <a:srgbClr val="BCBEC4"/>
              </a:solidFill>
              <a:effectLst/>
            </a:endParaRPr>
          </a:p>
          <a:p>
            <a:pPr marL="342900" indent="-342900" fontAlgn="base">
              <a:buFont typeface="Arial" charset="0"/>
              <a:buChar char="•"/>
            </a:pPr>
            <a:r>
              <a:rPr lang="en-IN" sz="1900" dirty="0"/>
              <a:t>Configure default CD configuration:</a:t>
            </a:r>
          </a:p>
          <a:p>
            <a:pPr marL="342900" indent="-342900" fontAlgn="base">
              <a:buFont typeface="Arial" charset="0"/>
              <a:buChar char="•"/>
            </a:pPr>
            <a:r>
              <a:rPr lang="en-IN" sz="1900" dirty="0"/>
              <a:t>Add circuit breaker within routes:</a:t>
            </a:r>
          </a:p>
          <a:p>
            <a:pPr marL="342900" indent="-342900" fontAlgn="base">
              <a:buFont typeface="Arial" charset="0"/>
              <a:buChar char="•"/>
            </a:pPr>
            <a:br>
              <a:rPr lang="en-IN" sz="1900" dirty="0"/>
            </a:br>
            <a:endParaRPr lang="en-IN" sz="1900" dirty="0"/>
          </a:p>
        </p:txBody>
      </p:sp>
      <p:sp>
        <p:nvSpPr>
          <p:cNvPr id="4" name="TextBox 3">
            <a:extLst>
              <a:ext uri="{FF2B5EF4-FFF2-40B4-BE49-F238E27FC236}">
                <a16:creationId xmlns:a16="http://schemas.microsoft.com/office/drawing/2014/main" id="{0F267711-B466-545A-4B6A-279666EE30A9}"/>
              </a:ext>
            </a:extLst>
          </p:cNvPr>
          <p:cNvSpPr txBox="1"/>
          <p:nvPr/>
        </p:nvSpPr>
        <p:spPr>
          <a:xfrm>
            <a:off x="4419600" y="2667000"/>
            <a:ext cx="4763489" cy="1815882"/>
          </a:xfrm>
          <a:prstGeom prst="rect">
            <a:avLst/>
          </a:prstGeom>
          <a:noFill/>
        </p:spPr>
        <p:txBody>
          <a:bodyPr wrap="square">
            <a:spAutoFit/>
          </a:bodyPr>
          <a:lstStyle/>
          <a:p>
            <a:r>
              <a:rPr lang="en-IN" sz="1600" dirty="0">
                <a:solidFill>
                  <a:srgbClr val="CF8E6D"/>
                </a:solidFill>
                <a:effectLst/>
              </a:rPr>
              <a:t>resilience4j.circuitbreaker</a:t>
            </a:r>
            <a:r>
              <a:rPr lang="en-IN" sz="1600" dirty="0">
                <a:solidFill>
                  <a:srgbClr val="BCBEC4"/>
                </a:solidFill>
                <a:effectLst/>
              </a:rPr>
              <a:t>:</a:t>
            </a:r>
            <a:br>
              <a:rPr lang="en-IN" sz="1600" dirty="0">
                <a:solidFill>
                  <a:srgbClr val="BCBEC4"/>
                </a:solidFill>
                <a:effectLst/>
              </a:rPr>
            </a:br>
            <a:r>
              <a:rPr lang="en-IN" sz="1600" dirty="0">
                <a:solidFill>
                  <a:srgbClr val="BCBEC4"/>
                </a:solidFill>
                <a:effectLst/>
              </a:rPr>
              <a:t>  </a:t>
            </a:r>
            <a:r>
              <a:rPr lang="en-IN" sz="1600" dirty="0">
                <a:solidFill>
                  <a:srgbClr val="CF8E6D"/>
                </a:solidFill>
                <a:effectLst/>
              </a:rPr>
              <a:t>configs</a:t>
            </a:r>
            <a:r>
              <a:rPr lang="en-IN" sz="1600" dirty="0">
                <a:solidFill>
                  <a:srgbClr val="BCBEC4"/>
                </a:solidFill>
                <a:effectLst/>
              </a:rPr>
              <a:t>:</a:t>
            </a:r>
            <a:br>
              <a:rPr lang="en-IN" sz="1600" dirty="0">
                <a:solidFill>
                  <a:srgbClr val="BCBEC4"/>
                </a:solidFill>
                <a:effectLst/>
              </a:rPr>
            </a:br>
            <a:r>
              <a:rPr lang="en-IN" sz="1600" dirty="0">
                <a:solidFill>
                  <a:srgbClr val="BCBEC4"/>
                </a:solidFill>
                <a:effectLst/>
              </a:rPr>
              <a:t>    </a:t>
            </a:r>
            <a:r>
              <a:rPr lang="en-IN" sz="1600" dirty="0">
                <a:solidFill>
                  <a:srgbClr val="CF8E6D"/>
                </a:solidFill>
                <a:effectLst/>
              </a:rPr>
              <a:t>default</a:t>
            </a:r>
            <a:r>
              <a:rPr lang="en-IN" sz="1600" dirty="0">
                <a:solidFill>
                  <a:srgbClr val="BCBEC4"/>
                </a:solidFill>
                <a:effectLst/>
              </a:rPr>
              <a:t>:</a:t>
            </a:r>
            <a:br>
              <a:rPr lang="en-IN" sz="1600" dirty="0">
                <a:solidFill>
                  <a:srgbClr val="BCBEC4"/>
                </a:solidFill>
                <a:effectLst/>
              </a:rPr>
            </a:br>
            <a:r>
              <a:rPr lang="en-IN" sz="1600" dirty="0">
                <a:solidFill>
                  <a:srgbClr val="BCBEC4"/>
                </a:solidFill>
                <a:effectLst/>
              </a:rPr>
              <a:t>      </a:t>
            </a:r>
            <a:r>
              <a:rPr lang="en-IN" sz="1600" dirty="0" err="1">
                <a:solidFill>
                  <a:srgbClr val="57AAF7"/>
                </a:solidFill>
                <a:effectLst/>
              </a:rPr>
              <a:t>slidingWindowSize</a:t>
            </a:r>
            <a:r>
              <a:rPr lang="en-IN" sz="1600" dirty="0">
                <a:solidFill>
                  <a:srgbClr val="BCBEC4"/>
                </a:solidFill>
                <a:effectLst/>
              </a:rPr>
              <a:t>: </a:t>
            </a:r>
            <a:r>
              <a:rPr lang="en-IN" sz="1600" dirty="0">
                <a:solidFill>
                  <a:srgbClr val="2AACB8"/>
                </a:solidFill>
                <a:effectLst/>
              </a:rPr>
              <a:t>10</a:t>
            </a:r>
            <a:br>
              <a:rPr lang="en-IN" sz="1600" dirty="0">
                <a:solidFill>
                  <a:srgbClr val="2AACB8"/>
                </a:solidFill>
                <a:effectLst/>
              </a:rPr>
            </a:br>
            <a:r>
              <a:rPr lang="en-IN" sz="1600" dirty="0">
                <a:solidFill>
                  <a:srgbClr val="2AACB8"/>
                </a:solidFill>
                <a:effectLst/>
              </a:rPr>
              <a:t>      </a:t>
            </a:r>
            <a:r>
              <a:rPr lang="en-IN" sz="1600" dirty="0" err="1">
                <a:solidFill>
                  <a:srgbClr val="57AAF7"/>
                </a:solidFill>
                <a:effectLst/>
              </a:rPr>
              <a:t>permittedNumberOfCallsInHalfOpenState</a:t>
            </a:r>
            <a:r>
              <a:rPr lang="en-IN" sz="1600" dirty="0">
                <a:solidFill>
                  <a:srgbClr val="BCBEC4"/>
                </a:solidFill>
                <a:effectLst/>
              </a:rPr>
              <a:t>: </a:t>
            </a:r>
            <a:r>
              <a:rPr lang="en-IN" sz="1600" dirty="0">
                <a:solidFill>
                  <a:srgbClr val="2AACB8"/>
                </a:solidFill>
                <a:effectLst/>
              </a:rPr>
              <a:t>2</a:t>
            </a:r>
            <a:br>
              <a:rPr lang="en-IN" sz="1600" dirty="0">
                <a:solidFill>
                  <a:srgbClr val="2AACB8"/>
                </a:solidFill>
                <a:effectLst/>
              </a:rPr>
            </a:br>
            <a:r>
              <a:rPr lang="en-IN" sz="1600" dirty="0">
                <a:solidFill>
                  <a:srgbClr val="2AACB8"/>
                </a:solidFill>
                <a:effectLst/>
              </a:rPr>
              <a:t>      </a:t>
            </a:r>
            <a:r>
              <a:rPr lang="en-IN" sz="1600" dirty="0" err="1">
                <a:solidFill>
                  <a:srgbClr val="57AAF7"/>
                </a:solidFill>
                <a:effectLst/>
              </a:rPr>
              <a:t>failureRateThreshold</a:t>
            </a:r>
            <a:r>
              <a:rPr lang="en-IN" sz="1600" dirty="0">
                <a:solidFill>
                  <a:srgbClr val="BCBEC4"/>
                </a:solidFill>
                <a:effectLst/>
              </a:rPr>
              <a:t>: </a:t>
            </a:r>
            <a:r>
              <a:rPr lang="en-IN" sz="1600" dirty="0">
                <a:solidFill>
                  <a:srgbClr val="2AACB8"/>
                </a:solidFill>
                <a:effectLst/>
              </a:rPr>
              <a:t>50</a:t>
            </a:r>
            <a:br>
              <a:rPr lang="en-IN" sz="1600" dirty="0">
                <a:solidFill>
                  <a:srgbClr val="2AACB8"/>
                </a:solidFill>
                <a:effectLst/>
              </a:rPr>
            </a:br>
            <a:r>
              <a:rPr lang="en-IN" sz="1600" dirty="0">
                <a:solidFill>
                  <a:srgbClr val="2AACB8"/>
                </a:solidFill>
                <a:effectLst/>
              </a:rPr>
              <a:t>      </a:t>
            </a:r>
            <a:r>
              <a:rPr lang="en-IN" sz="1600" dirty="0" err="1">
                <a:solidFill>
                  <a:srgbClr val="57AAF7"/>
                </a:solidFill>
                <a:effectLst/>
              </a:rPr>
              <a:t>waitDurationInOpenState</a:t>
            </a:r>
            <a:r>
              <a:rPr lang="en-IN" sz="1600" dirty="0">
                <a:solidFill>
                  <a:srgbClr val="BCBEC4"/>
                </a:solidFill>
                <a:effectLst/>
              </a:rPr>
              <a:t>: 5s</a:t>
            </a:r>
          </a:p>
        </p:txBody>
      </p:sp>
      <p:sp>
        <p:nvSpPr>
          <p:cNvPr id="6" name="TextBox 5">
            <a:extLst>
              <a:ext uri="{FF2B5EF4-FFF2-40B4-BE49-F238E27FC236}">
                <a16:creationId xmlns:a16="http://schemas.microsoft.com/office/drawing/2014/main" id="{F3FCD696-279E-8AD7-7BEB-63ED37E9662C}"/>
              </a:ext>
            </a:extLst>
          </p:cNvPr>
          <p:cNvSpPr txBox="1"/>
          <p:nvPr/>
        </p:nvSpPr>
        <p:spPr>
          <a:xfrm>
            <a:off x="1066800" y="4917400"/>
            <a:ext cx="7543800" cy="1323439"/>
          </a:xfrm>
          <a:prstGeom prst="rect">
            <a:avLst/>
          </a:prstGeom>
          <a:noFill/>
        </p:spPr>
        <p:txBody>
          <a:bodyPr wrap="square">
            <a:spAutoFit/>
          </a:bodyPr>
          <a:lstStyle/>
          <a:p>
            <a:r>
              <a:rPr lang="en-IN" sz="1600" dirty="0">
                <a:solidFill>
                  <a:srgbClr val="BCBEC4"/>
                </a:solidFill>
                <a:effectLst/>
              </a:rPr>
              <a:t>.filters( f -&gt; </a:t>
            </a:r>
            <a:r>
              <a:rPr lang="en-IN" sz="1600" dirty="0" err="1">
                <a:solidFill>
                  <a:srgbClr val="BCBEC4"/>
                </a:solidFill>
                <a:effectLst/>
              </a:rPr>
              <a:t>f.rewritePath</a:t>
            </a:r>
            <a:r>
              <a:rPr lang="en-IN" sz="1600" dirty="0">
                <a:solidFill>
                  <a:srgbClr val="BCBEC4"/>
                </a:solidFill>
                <a:effectLst/>
              </a:rPr>
              <a:t>(</a:t>
            </a:r>
            <a:r>
              <a:rPr lang="en-IN" sz="1600" dirty="0">
                <a:solidFill>
                  <a:srgbClr val="6AAB73"/>
                </a:solidFill>
                <a:effectLst/>
              </a:rPr>
              <a:t>"/</a:t>
            </a:r>
            <a:r>
              <a:rPr lang="en-IN" sz="1600" dirty="0" err="1">
                <a:solidFill>
                  <a:srgbClr val="6AAB73"/>
                </a:solidFill>
                <a:effectLst/>
              </a:rPr>
              <a:t>eazybank</a:t>
            </a:r>
            <a:r>
              <a:rPr lang="en-IN" sz="1600" dirty="0">
                <a:solidFill>
                  <a:srgbClr val="6AAB73"/>
                </a:solidFill>
                <a:effectLst/>
              </a:rPr>
              <a:t>/accounts/(?&lt;segment&gt;.*)"</a:t>
            </a:r>
            <a:r>
              <a:rPr lang="en-IN" sz="1600" dirty="0">
                <a:solidFill>
                  <a:srgbClr val="BCBEC4"/>
                </a:solidFill>
                <a:effectLst/>
              </a:rPr>
              <a:t>,</a:t>
            </a:r>
            <a:r>
              <a:rPr lang="en-IN" sz="1600" dirty="0">
                <a:solidFill>
                  <a:srgbClr val="6AAB73"/>
                </a:solidFill>
                <a:effectLst/>
              </a:rPr>
              <a:t>"/${segment}"</a:t>
            </a:r>
            <a:r>
              <a:rPr lang="en-IN" sz="1600" dirty="0">
                <a:solidFill>
                  <a:srgbClr val="BCBEC4"/>
                </a:solidFill>
                <a:effectLst/>
              </a:rPr>
              <a:t>)</a:t>
            </a:r>
            <a:br>
              <a:rPr lang="en-IN" sz="1600" dirty="0">
                <a:solidFill>
                  <a:srgbClr val="BCBEC4"/>
                </a:solidFill>
                <a:effectLst/>
              </a:rPr>
            </a:br>
            <a:r>
              <a:rPr lang="en-IN" sz="1600" dirty="0">
                <a:solidFill>
                  <a:srgbClr val="BCBEC4"/>
                </a:solidFill>
                <a:effectLst/>
              </a:rPr>
              <a:t>       .</a:t>
            </a:r>
            <a:r>
              <a:rPr lang="en-IN" sz="1600" dirty="0" err="1">
                <a:solidFill>
                  <a:srgbClr val="BCBEC4"/>
                </a:solidFill>
                <a:effectLst/>
              </a:rPr>
              <a:t>addResponseHeader</a:t>
            </a:r>
            <a:r>
              <a:rPr lang="en-IN" sz="1600" dirty="0">
                <a:solidFill>
                  <a:srgbClr val="BCBEC4"/>
                </a:solidFill>
                <a:effectLst/>
              </a:rPr>
              <a:t>(</a:t>
            </a:r>
            <a:r>
              <a:rPr lang="en-IN" sz="1600" dirty="0">
                <a:solidFill>
                  <a:srgbClr val="6AAB73"/>
                </a:solidFill>
                <a:effectLst/>
              </a:rPr>
              <a:t>"X-Response-Time"</a:t>
            </a:r>
            <a:r>
              <a:rPr lang="en-IN" sz="1600" dirty="0">
                <a:solidFill>
                  <a:srgbClr val="BCBEC4"/>
                </a:solidFill>
                <a:effectLst/>
              </a:rPr>
              <a:t>, </a:t>
            </a:r>
            <a:r>
              <a:rPr lang="en-IN" sz="1600" dirty="0" err="1">
                <a:solidFill>
                  <a:srgbClr val="BCBEC4"/>
                </a:solidFill>
                <a:effectLst/>
              </a:rPr>
              <a:t>LocalDateTime.</a:t>
            </a:r>
            <a:r>
              <a:rPr lang="en-IN" sz="1600" i="1" dirty="0" err="1">
                <a:solidFill>
                  <a:srgbClr val="BCBEC4"/>
                </a:solidFill>
                <a:effectLst/>
              </a:rPr>
              <a:t>now</a:t>
            </a:r>
            <a:r>
              <a:rPr lang="en-IN" sz="1600" dirty="0">
                <a:solidFill>
                  <a:srgbClr val="BCBEC4"/>
                </a:solidFill>
                <a:effectLst/>
              </a:rPr>
              <a:t>().</a:t>
            </a:r>
            <a:r>
              <a:rPr lang="en-IN" sz="1600" dirty="0" err="1">
                <a:solidFill>
                  <a:srgbClr val="BCBEC4"/>
                </a:solidFill>
                <a:effectLst/>
              </a:rPr>
              <a:t>toString</a:t>
            </a:r>
            <a:r>
              <a:rPr lang="en-IN" sz="1600" dirty="0">
                <a:solidFill>
                  <a:srgbClr val="BCBEC4"/>
                </a:solidFill>
                <a:effectLst/>
              </a:rPr>
              <a:t>())</a:t>
            </a:r>
            <a:br>
              <a:rPr lang="en-IN" sz="1600" dirty="0">
                <a:solidFill>
                  <a:srgbClr val="BCBEC4"/>
                </a:solidFill>
                <a:effectLst/>
              </a:rPr>
            </a:br>
            <a:r>
              <a:rPr lang="en-IN" sz="1600" dirty="0">
                <a:solidFill>
                  <a:srgbClr val="BCBEC4"/>
                </a:solidFill>
                <a:effectLst/>
              </a:rPr>
              <a:t>       .</a:t>
            </a:r>
            <a:r>
              <a:rPr lang="en-IN" sz="1600" dirty="0" err="1">
                <a:solidFill>
                  <a:srgbClr val="BCBEC4"/>
                </a:solidFill>
                <a:effectLst/>
              </a:rPr>
              <a:t>circuitBreaker</a:t>
            </a:r>
            <a:r>
              <a:rPr lang="en-IN" sz="1600" dirty="0">
                <a:solidFill>
                  <a:srgbClr val="BCBEC4"/>
                </a:solidFill>
                <a:effectLst/>
              </a:rPr>
              <a:t>(config -&gt; </a:t>
            </a:r>
            <a:r>
              <a:rPr lang="en-IN" sz="1600" dirty="0" err="1">
                <a:solidFill>
                  <a:srgbClr val="BCBEC4"/>
                </a:solidFill>
                <a:effectLst/>
              </a:rPr>
              <a:t>config.setName</a:t>
            </a:r>
            <a:r>
              <a:rPr lang="en-IN" sz="1600" dirty="0">
                <a:solidFill>
                  <a:srgbClr val="BCBEC4"/>
                </a:solidFill>
                <a:effectLst/>
              </a:rPr>
              <a:t>(</a:t>
            </a:r>
            <a:r>
              <a:rPr lang="en-IN" sz="1600" dirty="0">
                <a:solidFill>
                  <a:srgbClr val="6AAB73"/>
                </a:solidFill>
                <a:effectLst/>
              </a:rPr>
              <a:t>"</a:t>
            </a:r>
            <a:r>
              <a:rPr lang="en-IN" sz="1600" dirty="0" err="1">
                <a:solidFill>
                  <a:srgbClr val="6AAB73"/>
                </a:solidFill>
                <a:effectLst/>
              </a:rPr>
              <a:t>accountsCircuitBreaker</a:t>
            </a:r>
            <a:r>
              <a:rPr lang="en-IN" sz="1600" dirty="0">
                <a:solidFill>
                  <a:srgbClr val="6AAB73"/>
                </a:solidFill>
                <a:effectLst/>
              </a:rPr>
              <a:t>"</a:t>
            </a:r>
            <a:r>
              <a:rPr lang="en-IN" sz="1600" dirty="0">
                <a:solidFill>
                  <a:srgbClr val="BCBEC4"/>
                </a:solidFill>
                <a:effectLst/>
              </a:rPr>
              <a:t>)</a:t>
            </a:r>
            <a:br>
              <a:rPr lang="en-IN" sz="1600" dirty="0">
                <a:solidFill>
                  <a:srgbClr val="BCBEC4"/>
                </a:solidFill>
                <a:effectLst/>
              </a:rPr>
            </a:br>
            <a:r>
              <a:rPr lang="en-IN" sz="1600" dirty="0">
                <a:solidFill>
                  <a:srgbClr val="BCBEC4"/>
                </a:solidFill>
                <a:effectLst/>
              </a:rPr>
              <a:t>             .</a:t>
            </a:r>
            <a:r>
              <a:rPr lang="en-IN" sz="1600" dirty="0" err="1">
                <a:solidFill>
                  <a:srgbClr val="BCBEC4"/>
                </a:solidFill>
                <a:effectLst/>
              </a:rPr>
              <a:t>setFallbackUri</a:t>
            </a:r>
            <a:r>
              <a:rPr lang="en-IN" sz="1600" dirty="0">
                <a:solidFill>
                  <a:srgbClr val="BCBEC4"/>
                </a:solidFill>
                <a:effectLst/>
              </a:rPr>
              <a:t>(</a:t>
            </a:r>
            <a:r>
              <a:rPr lang="en-IN" sz="1600" dirty="0">
                <a:solidFill>
                  <a:srgbClr val="6AAB73"/>
                </a:solidFill>
                <a:effectLst/>
              </a:rPr>
              <a:t>"forward:/</a:t>
            </a:r>
            <a:r>
              <a:rPr lang="en-IN" sz="1600" dirty="0" err="1">
                <a:solidFill>
                  <a:srgbClr val="6AAB73"/>
                </a:solidFill>
                <a:effectLst/>
              </a:rPr>
              <a:t>contactSupport</a:t>
            </a:r>
            <a:r>
              <a:rPr lang="en-IN" sz="1600" dirty="0">
                <a:solidFill>
                  <a:srgbClr val="6AAB73"/>
                </a:solidFill>
                <a:effectLst/>
              </a:rPr>
              <a:t>"</a:t>
            </a:r>
            <a:r>
              <a:rPr lang="en-IN" sz="1600" dirty="0">
                <a:solidFill>
                  <a:srgbClr val="BCBEC4"/>
                </a:solidFill>
                <a:effectLst/>
              </a:rPr>
              <a:t>)))</a:t>
            </a:r>
            <a:br>
              <a:rPr lang="en-IN" sz="1600" dirty="0">
                <a:solidFill>
                  <a:srgbClr val="BCBEC4"/>
                </a:solidFill>
                <a:effectLst/>
              </a:rPr>
            </a:br>
            <a:r>
              <a:rPr lang="en-IN" sz="1600" dirty="0">
                <a:solidFill>
                  <a:srgbClr val="BCBEC4"/>
                </a:solidFill>
                <a:effectLst/>
              </a:rPr>
              <a:t>.</a:t>
            </a:r>
            <a:r>
              <a:rPr lang="en-IN" sz="1600" dirty="0" err="1">
                <a:solidFill>
                  <a:srgbClr val="BCBEC4"/>
                </a:solidFill>
                <a:effectLst/>
              </a:rPr>
              <a:t>uri</a:t>
            </a:r>
            <a:r>
              <a:rPr lang="en-IN" sz="1600" dirty="0">
                <a:solidFill>
                  <a:srgbClr val="BCBEC4"/>
                </a:solidFill>
                <a:effectLst/>
              </a:rPr>
              <a:t>(</a:t>
            </a:r>
            <a:r>
              <a:rPr lang="en-IN" sz="1600" dirty="0">
                <a:solidFill>
                  <a:srgbClr val="6AAB73"/>
                </a:solidFill>
                <a:effectLst/>
              </a:rPr>
              <a:t>"lb://ACCOUNTS"</a:t>
            </a:r>
            <a:r>
              <a:rPr lang="en-IN" sz="1600" dirty="0">
                <a:solidFill>
                  <a:srgbClr val="BCBEC4"/>
                </a:solidFill>
                <a:effectLst/>
              </a:rPr>
              <a:t>))</a:t>
            </a:r>
          </a:p>
        </p:txBody>
      </p:sp>
    </p:spTree>
    <p:extLst>
      <p:ext uri="{BB962C8B-B14F-4D97-AF65-F5344CB8AC3E}">
        <p14:creationId xmlns:p14="http://schemas.microsoft.com/office/powerpoint/2010/main" val="784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References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000" b="1" dirty="0">
                <a:solidFill>
                  <a:srgbClr val="FF0000"/>
                </a:solidFill>
              </a:rPr>
              <a:t>https://</a:t>
            </a:r>
            <a:r>
              <a:rPr lang="en-US" sz="2000" b="1" dirty="0" err="1">
                <a:solidFill>
                  <a:srgbClr val="FF0000"/>
                </a:solidFill>
              </a:rPr>
              <a:t>www.youtube.com</a:t>
            </a:r>
            <a:r>
              <a:rPr lang="en-US" sz="2000" b="1" dirty="0">
                <a:solidFill>
                  <a:srgbClr val="FF0000"/>
                </a:solidFill>
              </a:rPr>
              <a:t>/</a:t>
            </a:r>
            <a:r>
              <a:rPr lang="en-US" sz="2000" b="1" dirty="0" err="1">
                <a:solidFill>
                  <a:srgbClr val="FF0000"/>
                </a:solidFill>
              </a:rPr>
              <a:t>watch?v</a:t>
            </a:r>
            <a:r>
              <a:rPr lang="en-US" sz="2000" b="1" dirty="0">
                <a:solidFill>
                  <a:srgbClr val="FF0000"/>
                </a:solidFill>
              </a:rPr>
              <a:t>=mPPhcU7oWDU&amp;t=15066s</a:t>
            </a:r>
            <a:endParaRPr lang="en-US" altLang="en-US" sz="2000" dirty="0"/>
          </a:p>
        </p:txBody>
      </p:sp>
    </p:spTree>
    <p:extLst>
      <p:ext uri="{BB962C8B-B14F-4D97-AF65-F5344CB8AC3E}">
        <p14:creationId xmlns:p14="http://schemas.microsoft.com/office/powerpoint/2010/main" val="129557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Without Gateway</a:t>
            </a:r>
          </a:p>
        </p:txBody>
      </p:sp>
      <p:pic>
        <p:nvPicPr>
          <p:cNvPr id="6" name="Picture 5">
            <a:extLst>
              <a:ext uri="{FF2B5EF4-FFF2-40B4-BE49-F238E27FC236}">
                <a16:creationId xmlns:a16="http://schemas.microsoft.com/office/drawing/2014/main" id="{14C0F745-6DAF-B542-A987-5291B3BCBAAE}"/>
              </a:ext>
            </a:extLst>
          </p:cNvPr>
          <p:cNvPicPr>
            <a:picLocks noChangeAspect="1"/>
          </p:cNvPicPr>
          <p:nvPr/>
        </p:nvPicPr>
        <p:blipFill>
          <a:blip r:embed="rId3"/>
          <a:stretch>
            <a:fillRect/>
          </a:stretch>
        </p:blipFill>
        <p:spPr>
          <a:xfrm>
            <a:off x="9939" y="838199"/>
            <a:ext cx="8763000" cy="5768665"/>
          </a:xfrm>
          <a:prstGeom prst="rect">
            <a:avLst/>
          </a:prstGeom>
        </p:spPr>
      </p:pic>
    </p:spTree>
    <p:extLst>
      <p:ext uri="{BB962C8B-B14F-4D97-AF65-F5344CB8AC3E}">
        <p14:creationId xmlns:p14="http://schemas.microsoft.com/office/powerpoint/2010/main" val="111383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 Gateway</a:t>
            </a:r>
          </a:p>
        </p:txBody>
      </p:sp>
      <p:pic>
        <p:nvPicPr>
          <p:cNvPr id="3" name="Picture 2">
            <a:extLst>
              <a:ext uri="{FF2B5EF4-FFF2-40B4-BE49-F238E27FC236}">
                <a16:creationId xmlns:a16="http://schemas.microsoft.com/office/drawing/2014/main" id="{AA2B1787-172A-C141-A1DC-DC2B90A9E4EE}"/>
              </a:ext>
            </a:extLst>
          </p:cNvPr>
          <p:cNvPicPr>
            <a:picLocks noChangeAspect="1"/>
          </p:cNvPicPr>
          <p:nvPr/>
        </p:nvPicPr>
        <p:blipFill>
          <a:blip r:embed="rId3"/>
          <a:stretch>
            <a:fillRect/>
          </a:stretch>
        </p:blipFill>
        <p:spPr>
          <a:xfrm>
            <a:off x="127000" y="1066800"/>
            <a:ext cx="8890000" cy="4724400"/>
          </a:xfrm>
          <a:prstGeom prst="rect">
            <a:avLst/>
          </a:prstGeom>
        </p:spPr>
      </p:pic>
    </p:spTree>
    <p:extLst>
      <p:ext uri="{BB962C8B-B14F-4D97-AF65-F5344CB8AC3E}">
        <p14:creationId xmlns:p14="http://schemas.microsoft.com/office/powerpoint/2010/main" val="2875712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API Gateway</a:t>
            </a:r>
          </a:p>
        </p:txBody>
      </p:sp>
      <p:pic>
        <p:nvPicPr>
          <p:cNvPr id="4" name="Picture 3">
            <a:extLst>
              <a:ext uri="{FF2B5EF4-FFF2-40B4-BE49-F238E27FC236}">
                <a16:creationId xmlns:a16="http://schemas.microsoft.com/office/drawing/2014/main" id="{C8916D1A-301A-894B-83E5-17C8150E4056}"/>
              </a:ext>
            </a:extLst>
          </p:cNvPr>
          <p:cNvPicPr>
            <a:picLocks noChangeAspect="1"/>
          </p:cNvPicPr>
          <p:nvPr/>
        </p:nvPicPr>
        <p:blipFill>
          <a:blip r:embed="rId3"/>
          <a:stretch>
            <a:fillRect/>
          </a:stretch>
        </p:blipFill>
        <p:spPr>
          <a:xfrm>
            <a:off x="1676400" y="1143000"/>
            <a:ext cx="5486400" cy="4076582"/>
          </a:xfrm>
          <a:prstGeom prst="rect">
            <a:avLst/>
          </a:prstGeom>
        </p:spPr>
      </p:pic>
    </p:spTree>
    <p:extLst>
      <p:ext uri="{BB962C8B-B14F-4D97-AF65-F5344CB8AC3E}">
        <p14:creationId xmlns:p14="http://schemas.microsoft.com/office/powerpoint/2010/main" val="1720126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MS Architecture</a:t>
            </a:r>
          </a:p>
        </p:txBody>
      </p:sp>
      <p:pic>
        <p:nvPicPr>
          <p:cNvPr id="5" name="Picture 4">
            <a:extLst>
              <a:ext uri="{FF2B5EF4-FFF2-40B4-BE49-F238E27FC236}">
                <a16:creationId xmlns:a16="http://schemas.microsoft.com/office/drawing/2014/main" id="{7777BAFD-40D2-B2D4-1CE4-3C3D3C454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8" y="1066800"/>
            <a:ext cx="9126682" cy="4724400"/>
          </a:xfrm>
          <a:prstGeom prst="rect">
            <a:avLst/>
          </a:prstGeom>
        </p:spPr>
      </p:pic>
    </p:spTree>
    <p:extLst>
      <p:ext uri="{BB962C8B-B14F-4D97-AF65-F5344CB8AC3E}">
        <p14:creationId xmlns:p14="http://schemas.microsoft.com/office/powerpoint/2010/main" val="2745309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Gateway Tasks</a:t>
            </a:r>
          </a:p>
        </p:txBody>
      </p:sp>
      <p:pic>
        <p:nvPicPr>
          <p:cNvPr id="4" name="Picture 3">
            <a:extLst>
              <a:ext uri="{FF2B5EF4-FFF2-40B4-BE49-F238E27FC236}">
                <a16:creationId xmlns:a16="http://schemas.microsoft.com/office/drawing/2014/main" id="{DEC2EAD8-0FE9-C085-4A1D-382027B34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52" y="1143000"/>
            <a:ext cx="8848532" cy="4572000"/>
          </a:xfrm>
          <a:prstGeom prst="rect">
            <a:avLst/>
          </a:prstGeom>
        </p:spPr>
      </p:pic>
    </p:spTree>
    <p:extLst>
      <p:ext uri="{BB962C8B-B14F-4D97-AF65-F5344CB8AC3E}">
        <p14:creationId xmlns:p14="http://schemas.microsoft.com/office/powerpoint/2010/main" val="2086070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Advantages of API Gateway</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a:t>The advantages of this approach are as follows-</a:t>
            </a:r>
          </a:p>
          <a:p>
            <a:pPr marL="342900" indent="-342900">
              <a:buFont typeface="Arial" charset="0"/>
              <a:buChar char="•"/>
            </a:pPr>
            <a:r>
              <a:rPr lang="en-US" altLang="en-US" sz="2200" dirty="0"/>
              <a:t>This improves the security of the microservices as we limit the access of external calls to all our services.</a:t>
            </a:r>
          </a:p>
          <a:p>
            <a:pPr marL="342900" indent="-342900">
              <a:buFont typeface="Arial" charset="0"/>
              <a:buChar char="•"/>
            </a:pPr>
            <a:r>
              <a:rPr lang="en-US" altLang="en-US" sz="2200" dirty="0"/>
              <a:t>The cross cutting concerns like authentication, monitoring/metrics, and resiliency will be needed to be implemented only in the API Gateway as all our calls will be routed through it.</a:t>
            </a:r>
          </a:p>
          <a:p>
            <a:pPr marL="342900" indent="-342900">
              <a:buFont typeface="Arial" charset="0"/>
              <a:buChar char="•"/>
            </a:pPr>
            <a:r>
              <a:rPr lang="en-US" altLang="en-US" sz="2200" dirty="0"/>
              <a:t>The client does not know about the internal architecture of our microservices system. Client will not be able to determine the location of the microservice instances.</a:t>
            </a:r>
          </a:p>
          <a:p>
            <a:pPr marL="342900" indent="-342900">
              <a:buFont typeface="Arial" charset="0"/>
              <a:buChar char="•"/>
            </a:pPr>
            <a:r>
              <a:rPr lang="en-US" altLang="en-US" sz="2200" dirty="0"/>
              <a:t>Simplifies client interaction as he will need to access only a single service for all the requirements.</a:t>
            </a:r>
          </a:p>
        </p:txBody>
      </p:sp>
    </p:spTree>
    <p:extLst>
      <p:ext uri="{BB962C8B-B14F-4D97-AF65-F5344CB8AC3E}">
        <p14:creationId xmlns:p14="http://schemas.microsoft.com/office/powerpoint/2010/main" val="291953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Spring Cloud Gateway</a:t>
            </a:r>
          </a:p>
        </p:txBody>
      </p:sp>
      <p:sp>
        <p:nvSpPr>
          <p:cNvPr id="43010" name="Content Placeholder 2"/>
          <p:cNvSpPr>
            <a:spLocks noGrp="1"/>
          </p:cNvSpPr>
          <p:nvPr>
            <p:ph idx="1"/>
          </p:nvPr>
        </p:nvSpPr>
        <p:spPr>
          <a:xfrm>
            <a:off x="446881" y="914400"/>
            <a:ext cx="8250237" cy="6248400"/>
          </a:xfrm>
        </p:spPr>
        <p:txBody>
          <a:bodyPr>
            <a:normAutofit/>
          </a:bodyPr>
          <a:lstStyle/>
          <a:p>
            <a:pPr algn="l"/>
            <a:r>
              <a:rPr lang="en-IN" sz="2400" b="0" i="0" dirty="0">
                <a:solidFill>
                  <a:srgbClr val="4D5968"/>
                </a:solidFill>
                <a:effectLst/>
                <a:latin typeface="Calibri" panose="020F0502020204030204" pitchFamily="34" charset="0"/>
                <a:cs typeface="Calibri" panose="020F0502020204030204" pitchFamily="34" charset="0"/>
              </a:rPr>
              <a:t>This architecture consists following components are as follows.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Client</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Predicates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Mapping handler</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Pre-filters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Global 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Post 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Downstream service</a:t>
            </a:r>
          </a:p>
        </p:txBody>
      </p:sp>
      <p:pic>
        <p:nvPicPr>
          <p:cNvPr id="1026" name="Picture 2" descr="Gateway">
            <a:extLst>
              <a:ext uri="{FF2B5EF4-FFF2-40B4-BE49-F238E27FC236}">
                <a16:creationId xmlns:a16="http://schemas.microsoft.com/office/drawing/2014/main" id="{886C24B2-1EAF-81EC-7B90-290DEF717F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23" b="10581"/>
          <a:stretch/>
        </p:blipFill>
        <p:spPr bwMode="auto">
          <a:xfrm>
            <a:off x="1066799" y="4495800"/>
            <a:ext cx="7010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6199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3.xml><?xml version="1.0" encoding="utf-8"?>
<ds:datastoreItem xmlns:ds="http://schemas.openxmlformats.org/officeDocument/2006/customXml" ds:itemID="{2215CF3E-B7B2-4757-A9A7-BF8CDE2155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CT_Core_Java_OOP</Template>
  <TotalTime>31958</TotalTime>
  <Words>3876</Words>
  <Application>Microsoft Macintosh PowerPoint</Application>
  <PresentationFormat>On-screen Show (4:3)</PresentationFormat>
  <Paragraphs>229</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-apple-system</vt:lpstr>
      <vt:lpstr>Arial</vt:lpstr>
      <vt:lpstr>Calibri</vt:lpstr>
      <vt:lpstr>Courier New</vt:lpstr>
      <vt:lpstr>Inter</vt:lpstr>
      <vt:lpstr>source-code-pro</vt:lpstr>
      <vt:lpstr>source-serif-pro</vt:lpstr>
      <vt:lpstr>Tahoma</vt:lpstr>
      <vt:lpstr>Times New Roman</vt:lpstr>
      <vt:lpstr>Wingdings</vt:lpstr>
      <vt:lpstr>CT_Core_Java_OOP</vt:lpstr>
      <vt:lpstr>Microservice – 03</vt:lpstr>
      <vt:lpstr>Gateway</vt:lpstr>
      <vt:lpstr>Without Gateway</vt:lpstr>
      <vt:lpstr>With Gateway</vt:lpstr>
      <vt:lpstr>API Gateway</vt:lpstr>
      <vt:lpstr>MS Architecture</vt:lpstr>
      <vt:lpstr>Gateway Tasks</vt:lpstr>
      <vt:lpstr>Advantages of API Gateway</vt:lpstr>
      <vt:lpstr>Spring Cloud Gateway</vt:lpstr>
      <vt:lpstr>Spring Cloud Gateway Features</vt:lpstr>
      <vt:lpstr>Gateway Internal Architecture</vt:lpstr>
      <vt:lpstr>Building blocks of Spring Cloud Gateway</vt:lpstr>
      <vt:lpstr>Route Configurations</vt:lpstr>
      <vt:lpstr>Predicates</vt:lpstr>
      <vt:lpstr>Global Filters</vt:lpstr>
      <vt:lpstr>Gateway Filters</vt:lpstr>
      <vt:lpstr>Routing</vt:lpstr>
      <vt:lpstr>Filters</vt:lpstr>
      <vt:lpstr>Gateway Spring Project</vt:lpstr>
      <vt:lpstr>Gateway Default Routing</vt:lpstr>
      <vt:lpstr>Custom Routes</vt:lpstr>
      <vt:lpstr>Dynamic Routes Programmatically</vt:lpstr>
      <vt:lpstr>Rewrite Path</vt:lpstr>
      <vt:lpstr>Dynamic Routes Test</vt:lpstr>
      <vt:lpstr>Add Built In filters</vt:lpstr>
      <vt:lpstr>Add Custom filter</vt:lpstr>
      <vt:lpstr>Add Circuit Breaker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919</cp:revision>
  <dcterms:created xsi:type="dcterms:W3CDTF">2014-09-30T12:24:12Z</dcterms:created>
  <dcterms:modified xsi:type="dcterms:W3CDTF">2024-11-13T12:50:56Z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